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9"/>
  </p:notesMasterIdLst>
  <p:sldIdLst>
    <p:sldId id="486" r:id="rId2"/>
    <p:sldId id="513" r:id="rId3"/>
    <p:sldId id="489" r:id="rId4"/>
    <p:sldId id="514" r:id="rId5"/>
    <p:sldId id="515" r:id="rId6"/>
    <p:sldId id="516" r:id="rId7"/>
    <p:sldId id="517" r:id="rId8"/>
    <p:sldId id="518" r:id="rId9"/>
    <p:sldId id="520" r:id="rId10"/>
    <p:sldId id="523" r:id="rId11"/>
    <p:sldId id="524" r:id="rId12"/>
    <p:sldId id="521" r:id="rId13"/>
    <p:sldId id="522" r:id="rId14"/>
    <p:sldId id="525" r:id="rId15"/>
    <p:sldId id="527" r:id="rId16"/>
    <p:sldId id="526" r:id="rId17"/>
    <p:sldId id="528" r:id="rId18"/>
    <p:sldId id="529" r:id="rId19"/>
    <p:sldId id="530" r:id="rId20"/>
    <p:sldId id="531" r:id="rId21"/>
    <p:sldId id="533" r:id="rId22"/>
    <p:sldId id="549" r:id="rId23"/>
    <p:sldId id="550" r:id="rId24"/>
    <p:sldId id="536" r:id="rId25"/>
    <p:sldId id="537" r:id="rId26"/>
    <p:sldId id="540" r:id="rId27"/>
    <p:sldId id="541" r:id="rId28"/>
    <p:sldId id="539" r:id="rId29"/>
    <p:sldId id="542" r:id="rId30"/>
    <p:sldId id="544" r:id="rId31"/>
    <p:sldId id="543" r:id="rId32"/>
    <p:sldId id="545" r:id="rId33"/>
    <p:sldId id="552" r:id="rId34"/>
    <p:sldId id="547" r:id="rId35"/>
    <p:sldId id="554" r:id="rId36"/>
    <p:sldId id="556" r:id="rId37"/>
    <p:sldId id="555" r:id="rId38"/>
  </p:sldIdLst>
  <p:sldSz cx="12192000" cy="6858000"/>
  <p:notesSz cx="6858000" cy="9144000"/>
  <p:embeddedFontLst>
    <p:embeddedFont>
      <p:font typeface="나눔스퀘어라운드 Bold" panose="020B0600000101010101" pitchFamily="50" charset="-127"/>
      <p:bold r:id="rId40"/>
    </p:embeddedFont>
    <p:embeddedFont>
      <p:font typeface="Adobe 고딕 Std B" panose="020B0800000000000000" pitchFamily="34" charset="-127"/>
      <p:bold r:id="rId41"/>
    </p:embeddedFont>
    <p:embeddedFont>
      <p:font typeface="Cambria Math" panose="02040503050406030204" pitchFamily="18" charset="0"/>
      <p:regular r:id="rId42"/>
    </p:embeddedFont>
    <p:embeddedFont>
      <p:font typeface="Kozuka Gothic Pro B" panose="020B0800000000000000" pitchFamily="34" charset="-128"/>
      <p:bold r:id="rId43"/>
    </p:embeddedFont>
    <p:embeddedFont>
      <p:font typeface="Noto Sans CJK KR Black" panose="020B0A00000000000000" pitchFamily="34" charset="-127"/>
      <p:bold r:id="rId44"/>
    </p:embeddedFont>
    <p:embeddedFont>
      <p:font typeface="Noto Sans CJK KR Bold" panose="020B0800000000000000" pitchFamily="34" charset="-127"/>
      <p:bold r:id="rId45"/>
    </p:embeddedFont>
    <p:embeddedFont>
      <p:font typeface="Noto Sans CJK KR Light" panose="020B0300000000000000" pitchFamily="34" charset="-127"/>
      <p:regular r:id="rId46"/>
    </p:embeddedFont>
    <p:embeddedFont>
      <p:font typeface="맑은 고딕" panose="020B0503020000020004" pitchFamily="50" charset="-127"/>
      <p:regular r:id="rId47"/>
      <p:bold r:id="rId4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62A"/>
    <a:srgbClr val="FFC000"/>
    <a:srgbClr val="00B0F0"/>
    <a:srgbClr val="FF0066"/>
    <a:srgbClr val="C79A0B"/>
    <a:srgbClr val="282F34"/>
    <a:srgbClr val="0D0D0D"/>
    <a:srgbClr val="31393F"/>
    <a:srgbClr val="FF6699"/>
    <a:srgbClr val="2C2E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61" autoAdjust="0"/>
    <p:restoredTop sz="91920" autoAdjust="0"/>
  </p:normalViewPr>
  <p:slideViewPr>
    <p:cSldViewPr snapToGrid="0">
      <p:cViewPr varScale="1">
        <p:scale>
          <a:sx n="105" d="100"/>
          <a:sy n="105" d="100"/>
        </p:scale>
        <p:origin x="113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983FA5-490E-44D9-81EE-1FB5AE8F0AFC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E3A32-908A-446B-8AF8-A8587D67DC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204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300" dirty="0"/>
              <a:t>안녕하세요 인공지능의 </a:t>
            </a:r>
            <a:r>
              <a:rPr lang="en-US" altLang="ko-KR" sz="1300" dirty="0"/>
              <a:t>CHAPTER 5</a:t>
            </a:r>
            <a:r>
              <a:rPr lang="ko-KR" altLang="en-US" sz="1300" dirty="0"/>
              <a:t>의 발표를 </a:t>
            </a:r>
            <a:r>
              <a:rPr lang="ko-KR" altLang="en-US" sz="1300" dirty="0" err="1"/>
              <a:t>맡게된</a:t>
            </a:r>
            <a:r>
              <a:rPr lang="ko-KR" altLang="en-US" sz="1300" dirty="0"/>
              <a:t> </a:t>
            </a:r>
            <a:r>
              <a:rPr lang="ko-KR" altLang="en-US" sz="1300" dirty="0" err="1"/>
              <a:t>윤정인입니다</a:t>
            </a:r>
            <a:r>
              <a:rPr lang="en-US" altLang="ko-KR" sz="1300" dirty="0"/>
              <a:t>. </a:t>
            </a:r>
            <a:endParaRPr lang="ko-KR" altLang="en-US" sz="13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5831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프레임도 인스턴스 프레임과 클래스 프레임으로 나눌 수 있는데</a:t>
            </a:r>
            <a:r>
              <a:rPr lang="en-US" altLang="ko-KR" dirty="0"/>
              <a:t>, </a:t>
            </a:r>
            <a:r>
              <a:rPr lang="ko-KR" altLang="en-US" dirty="0"/>
              <a:t>인스턴스 프레임은 객체지향 프로그래밍의 객체에 해당되고 클래스 프레임은 클래스에 해당됩니다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컴퓨터</a:t>
            </a:r>
            <a:r>
              <a:rPr lang="en-US" altLang="ko-KR" dirty="0"/>
              <a:t>, </a:t>
            </a:r>
            <a:r>
              <a:rPr lang="ko-KR" altLang="en-US" dirty="0"/>
              <a:t>인간</a:t>
            </a:r>
            <a:r>
              <a:rPr lang="en-US" altLang="ko-KR" dirty="0"/>
              <a:t>, </a:t>
            </a:r>
            <a:r>
              <a:rPr lang="ko-KR" altLang="en-US" dirty="0"/>
              <a:t>동물과 같이 추상적이고 일반적인 개념은 클래스 프레임이고</a:t>
            </a:r>
            <a:r>
              <a:rPr lang="en-US" altLang="ko-KR" dirty="0"/>
              <a:t>, IBM PC 2019 </a:t>
            </a:r>
            <a:r>
              <a:rPr lang="ko-KR" altLang="en-US" dirty="0"/>
              <a:t>버전은 인스턴스 프레임이 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객체지향 프로그래밍과 마찬가지로 프레임에서도 상속이 지원되어 상속을 통하여 프레임의 모든 속성들이 인스턴스 프레임으로 상속됩니다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여기서 클래스 프레임의 슬롯은 비워져 있을 수 있지만 인스턴스 프레임의 모든 슬롯은 구체적인 값을 가집니다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475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프레임에서도 하나의 프레임이 여러가지 프레임을 포함할 수 있어 일부</a:t>
            </a:r>
            <a:r>
              <a:rPr lang="en-US" altLang="ko-KR" dirty="0"/>
              <a:t>(a-part-of)</a:t>
            </a:r>
            <a:r>
              <a:rPr lang="ko-KR" altLang="en-US" dirty="0"/>
              <a:t>관계도 기술할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8635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본 전문가 시스템에선 </a:t>
            </a:r>
            <a:r>
              <a:rPr lang="en-US" altLang="ko-KR" dirty="0"/>
              <a:t>IF-THEN </a:t>
            </a:r>
            <a:r>
              <a:rPr lang="ko-KR" altLang="en-US" dirty="0"/>
              <a:t>구조의 규칙을 사용하여 지식을 표현할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만약 전문가 시스템이 주어진 문제를 해결해야 한다면 지식베이스를 탐색해야 하고</a:t>
            </a:r>
            <a:r>
              <a:rPr lang="en-US" altLang="ko-KR" dirty="0"/>
              <a:t>, </a:t>
            </a:r>
            <a:r>
              <a:rPr lang="ko-KR" altLang="en-US" dirty="0"/>
              <a:t>지식베이스가 크다면 탐색시간이 오래 걸릴 것입니다</a:t>
            </a:r>
            <a:r>
              <a:rPr lang="en-US" altLang="ko-KR" dirty="0"/>
              <a:t>. </a:t>
            </a:r>
          </a:p>
          <a:p>
            <a:br>
              <a:rPr lang="en-US" altLang="ko-KR" dirty="0"/>
            </a:br>
            <a:r>
              <a:rPr lang="ko-KR" altLang="en-US" dirty="0"/>
              <a:t>또한 지식 베이스가 계층적이고 조직적으로 구성 되어있지 않다면 관련이 없는 지식들도 탐색해야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이러한 전문가 시스템의 문제를 프레임은 각각의 독립된 프레임으로 수집되어 계층적이고 조직적인 구성이 손쉽게 가능하며 이를 통해 효율적인 문제해결을 함으로써 완화시킬 수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하지만 프레임은 슬롯이나 메소드에 대한 표준이 없고 복잡하기 때문에 지식을 생성하기 힘들며</a:t>
            </a:r>
            <a:r>
              <a:rPr lang="en-US" altLang="ko-KR" dirty="0"/>
              <a:t>, </a:t>
            </a:r>
            <a:r>
              <a:rPr lang="ko-KR" altLang="en-US" dirty="0"/>
              <a:t>프레임과 관련된 추론 방법이 없습니다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따라서 추론을 하려면 전문가 시스템과 결합해서 사용해야 하는 단점이 있습니다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9496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지식을 표현하기 위하여 수학이나 논리학에서 사용되는 논리를 이용할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중 명제 논리와 술어 논리는 수학적인 논리에 기초를 두고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만약 </a:t>
            </a:r>
            <a:r>
              <a:rPr lang="en-US" altLang="ko-KR" dirty="0"/>
              <a:t>X</a:t>
            </a:r>
            <a:r>
              <a:rPr lang="ko-KR" altLang="en-US" dirty="0"/>
              <a:t>가 새라면 </a:t>
            </a:r>
            <a:r>
              <a:rPr lang="en-US" altLang="ko-KR" dirty="0"/>
              <a:t>X</a:t>
            </a:r>
            <a:r>
              <a:rPr lang="ko-KR" altLang="en-US" dirty="0"/>
              <a:t>는 날개를 가질 것이다</a:t>
            </a:r>
            <a:r>
              <a:rPr lang="en-US" altLang="ko-KR" dirty="0"/>
              <a:t>. </a:t>
            </a:r>
            <a:r>
              <a:rPr lang="ko-KR" altLang="en-US" dirty="0"/>
              <a:t>라는 규칙이 있다고 합시다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이는 다음과  같이 술어 논리를 이용하여 표현할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이와 같이 지식을 표현하기 위하여 논리를 사용하는 것은 다음과 같은 장단점을 가집니다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이어서 명제논리를 설명한 뒤 술어논리를 학습하겠습니다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161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기호 논리학에서 명제는 참이거나 거짓을 판별할 수 있는 문장입니다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명제 논리 에서는 알파벳 글자를 사용하여 명제를 표현합니다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 논리 연산자인 </a:t>
            </a:r>
            <a:r>
              <a:rPr lang="en-US" altLang="ko-KR" dirty="0"/>
              <a:t>AND(</a:t>
            </a:r>
            <a:r>
              <a:rPr lang="ko-KR" altLang="en-US" sz="12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</a:t>
            </a:r>
            <a:r>
              <a:rPr lang="en-US" altLang="ko-KR" sz="12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</a:t>
            </a:r>
            <a:r>
              <a:rPr lang="en-US" altLang="ko-KR" dirty="0"/>
              <a:t>, OR(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∨</a:t>
            </a:r>
            <a:r>
              <a:rPr lang="en-US" altLang="ko-KR" dirty="0"/>
              <a:t>), NOT(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¬</a:t>
            </a:r>
            <a:r>
              <a:rPr lang="en-US" altLang="ko-KR" dirty="0"/>
              <a:t>), </a:t>
            </a:r>
            <a:r>
              <a:rPr lang="ko-KR" altLang="en-US" dirty="0"/>
              <a:t>→</a:t>
            </a:r>
            <a:r>
              <a:rPr lang="en-US" altLang="ko-KR" dirty="0"/>
              <a:t>(</a:t>
            </a:r>
            <a:r>
              <a:rPr lang="ko-KR" altLang="en-US" dirty="0"/>
              <a:t>함축</a:t>
            </a:r>
            <a:r>
              <a:rPr lang="en-US" altLang="ko-KR" dirty="0"/>
              <a:t>, IMPLIES)</a:t>
            </a:r>
            <a:r>
              <a:rPr lang="ko-KR" altLang="en-US" dirty="0"/>
              <a:t>과</a:t>
            </a:r>
            <a:r>
              <a:rPr lang="en-US" altLang="ko-KR" dirty="0"/>
              <a:t> </a:t>
            </a:r>
            <a:r>
              <a:rPr lang="ko-KR" altLang="en-US" dirty="0"/>
              <a:t>↔</a:t>
            </a:r>
            <a:r>
              <a:rPr lang="en-US" altLang="ko-KR" dirty="0"/>
              <a:t>(</a:t>
            </a:r>
            <a:r>
              <a:rPr lang="ko-KR" altLang="en-US" dirty="0"/>
              <a:t>동치</a:t>
            </a:r>
            <a:r>
              <a:rPr lang="en-US" altLang="ko-KR" dirty="0"/>
              <a:t>)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사용하여 단순 명제들을 결합해 복합 명제를 만들 수도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복합명제의 화살표 즉 함축 </a:t>
            </a:r>
            <a:r>
              <a:rPr lang="en-US" altLang="ko-KR" dirty="0"/>
              <a:t>(Implies)</a:t>
            </a:r>
            <a:r>
              <a:rPr lang="ko-KR" altLang="en-US" dirty="0"/>
              <a:t>은 </a:t>
            </a:r>
            <a:r>
              <a:rPr lang="en-US" altLang="ko-KR" dirty="0"/>
              <a:t>C</a:t>
            </a:r>
            <a:r>
              <a:rPr lang="ko-KR" altLang="en-US" dirty="0"/>
              <a:t>가 참이고 </a:t>
            </a:r>
            <a:r>
              <a:rPr lang="en-US" altLang="ko-KR" dirty="0"/>
              <a:t>D</a:t>
            </a:r>
            <a:r>
              <a:rPr lang="ko-KR" altLang="en-US" dirty="0"/>
              <a:t>가 거짓일 때만 </a:t>
            </a:r>
            <a:r>
              <a:rPr lang="en-US" altLang="ko-KR" dirty="0"/>
              <a:t>E</a:t>
            </a:r>
            <a:r>
              <a:rPr lang="ko-KR" altLang="en-US" dirty="0"/>
              <a:t>가 거짓이고</a:t>
            </a:r>
            <a:r>
              <a:rPr lang="en-US" altLang="ko-KR" dirty="0"/>
              <a:t>, </a:t>
            </a:r>
            <a:r>
              <a:rPr lang="ko-KR" altLang="en-US" dirty="0"/>
              <a:t>그 외에는 </a:t>
            </a:r>
            <a:r>
              <a:rPr lang="en-US" altLang="ko-KR" dirty="0"/>
              <a:t>E</a:t>
            </a:r>
            <a:r>
              <a:rPr lang="ko-KR" altLang="en-US" dirty="0"/>
              <a:t>가 참입니다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복합 명제의 참</a:t>
            </a:r>
            <a:r>
              <a:rPr lang="en-US" altLang="ko-KR" dirty="0"/>
              <a:t>, </a:t>
            </a:r>
            <a:r>
              <a:rPr lang="ko-KR" altLang="en-US" dirty="0"/>
              <a:t>거짓 표는 다음과 같습니다</a:t>
            </a:r>
            <a:r>
              <a:rPr lang="en-US" altLang="ko-KR" dirty="0"/>
              <a:t>. </a:t>
            </a:r>
            <a:r>
              <a:rPr lang="ko-KR" altLang="en-US" dirty="0"/>
              <a:t> </a:t>
            </a:r>
            <a:r>
              <a:rPr lang="en-US" altLang="ko-KR" dirty="0"/>
              <a:t>PPT 14p</a:t>
            </a:r>
            <a:r>
              <a:rPr lang="ko-KR" altLang="en-US" dirty="0"/>
              <a:t>와 교재 </a:t>
            </a:r>
            <a:r>
              <a:rPr lang="en-US" altLang="ko-KR" dirty="0"/>
              <a:t>174p</a:t>
            </a:r>
            <a:r>
              <a:rPr lang="ko-KR" altLang="en-US" dirty="0"/>
              <a:t>를 참고하시길 바랍니다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7518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추론이란 우리가 가지고 있는 지식과 우리가 이미 알고있는 사실로부터 새로운 사실을 유추해 내는 것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추론의 한가지 예를 들어보겠습니다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지식은 만약 오늘이 월요일이면</a:t>
            </a:r>
            <a:r>
              <a:rPr lang="en-US" altLang="ko-KR" dirty="0"/>
              <a:t>, </a:t>
            </a:r>
            <a:r>
              <a:rPr lang="ko-KR" altLang="en-US" dirty="0"/>
              <a:t>홍길동은 </a:t>
            </a:r>
            <a:r>
              <a:rPr lang="ko-KR" altLang="en-US" dirty="0" err="1"/>
              <a:t>일하러간다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사실은 오늘이 월요일이다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지식과 사실로 추론된 사실은 따라서 홍길동은 일하러 갈 것이다</a:t>
            </a:r>
            <a:r>
              <a:rPr lang="en-US" altLang="ko-KR" dirty="0"/>
              <a:t>. </a:t>
            </a:r>
            <a:r>
              <a:rPr lang="ko-KR" altLang="en-US" dirty="0"/>
              <a:t>가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이러한 추론은 지식표현 방법과 밀접하게 관련되어 있습니다</a:t>
            </a:r>
            <a:r>
              <a:rPr lang="en-US" altLang="ko-KR" dirty="0"/>
              <a:t>. </a:t>
            </a:r>
            <a:r>
              <a:rPr lang="ko-KR" altLang="en-US" dirty="0"/>
              <a:t>지식표현 방식이 추론 방식을 결정합니다 </a:t>
            </a:r>
            <a:endParaRPr lang="en-US" altLang="ko-KR" dirty="0"/>
          </a:p>
          <a:p>
            <a:br>
              <a:rPr lang="en-US" altLang="ko-KR" dirty="0"/>
            </a:br>
            <a:r>
              <a:rPr lang="ko-KR" altLang="en-US" dirty="0"/>
              <a:t>즉</a:t>
            </a:r>
            <a:r>
              <a:rPr lang="en-US" altLang="ko-KR" dirty="0"/>
              <a:t>,</a:t>
            </a:r>
            <a:r>
              <a:rPr lang="ko-KR" altLang="en-US" dirty="0"/>
              <a:t> 지식을 명제논리를 이용하여 표현한다면 명제논리의 추론방식들이 사용됩니다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동일한 방식으로 만약 의미망을 이용하여 지식을 표현한다면 추론방식도 의미망에 맞게 사용되어야 합니다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354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전문가 시스템에서 사용되는 추론 전략을 알아보겠습니다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모더스 </a:t>
            </a:r>
            <a:r>
              <a:rPr lang="ko-KR" altLang="en-US" dirty="0" err="1"/>
              <a:t>포넌스는</a:t>
            </a:r>
            <a:r>
              <a:rPr lang="ko-KR" altLang="en-US" dirty="0"/>
              <a:t> 전문가 시스템에서 사용되는 가장 일반적인 추론 전략입니다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여기 </a:t>
            </a:r>
            <a:r>
              <a:rPr lang="en-US" altLang="ko-KR" dirty="0"/>
              <a:t>A </a:t>
            </a:r>
            <a:r>
              <a:rPr lang="ko-KR" altLang="en-US" dirty="0"/>
              <a:t>→</a:t>
            </a:r>
            <a:r>
              <a:rPr lang="en-US" altLang="ko-KR" dirty="0"/>
              <a:t>(implies) B</a:t>
            </a:r>
            <a:r>
              <a:rPr lang="ko-KR" altLang="en-US" dirty="0"/>
              <a:t>와 같은 규칙이 있습니다</a:t>
            </a:r>
            <a:r>
              <a:rPr lang="en-US" altLang="ko-KR" dirty="0"/>
              <a:t>. </a:t>
            </a:r>
            <a:r>
              <a:rPr lang="ko-KR" altLang="en-US" dirty="0"/>
              <a:t>이 때 </a:t>
            </a:r>
            <a:r>
              <a:rPr lang="en-US" altLang="ko-KR" dirty="0"/>
              <a:t>A</a:t>
            </a:r>
            <a:r>
              <a:rPr lang="ko-KR" altLang="en-US" dirty="0"/>
              <a:t>가 참인 것으로 정의하면</a:t>
            </a:r>
            <a:r>
              <a:rPr lang="en-US" altLang="ko-KR" dirty="0"/>
              <a:t>, B</a:t>
            </a:r>
            <a:r>
              <a:rPr lang="ko-KR" altLang="en-US" dirty="0"/>
              <a:t>가 참이라는 결론을 얻을 수 있는 논리규칙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이처럼 명제 논리를 이용하여 추론을 하려면 명제들이 항상 참이나 거짓 중에서 하나의 값을 가지고 있어야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5695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부정 논법은 규칙의 결론이 거짓일 때 그 조건 또한 거짓이라고 추론하는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즉 어떤 동물이 강아지라면 </a:t>
            </a:r>
            <a:r>
              <a:rPr lang="en-US" altLang="ko-KR" dirty="0"/>
              <a:t>4</a:t>
            </a:r>
            <a:r>
              <a:rPr lang="ko-KR" altLang="en-US" dirty="0"/>
              <a:t>개의 다리를 가지고 있어야 하는데</a:t>
            </a:r>
            <a:r>
              <a:rPr lang="en-US" altLang="ko-KR" dirty="0"/>
              <a:t>, </a:t>
            </a:r>
            <a:r>
              <a:rPr lang="ko-KR" altLang="en-US" dirty="0"/>
              <a:t>만약 어떤 동물이 </a:t>
            </a:r>
            <a:r>
              <a:rPr lang="en-US" altLang="ko-KR" dirty="0"/>
              <a:t>4</a:t>
            </a:r>
            <a:r>
              <a:rPr lang="ko-KR" altLang="en-US" dirty="0"/>
              <a:t>개의 다리를 가지고 있지 않다면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 동물은 강아지는 아니라고 </a:t>
            </a:r>
            <a:r>
              <a:rPr lang="ko-KR" altLang="en-US" dirty="0" err="1"/>
              <a:t>결론내리는</a:t>
            </a:r>
            <a:r>
              <a:rPr lang="ko-KR" altLang="en-US" dirty="0"/>
              <a:t> 것입니다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8848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삼단 논법은 두개의 규칙을 연쇄적으로 작용시켜 새로운 규칙을 도출해내는 추론 방법입니다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이와 같이 앞의 두개의 규칙으로부터 어떠한 인간이 소크라테스이면 그는 </a:t>
            </a:r>
            <a:r>
              <a:rPr lang="ko-KR" altLang="en-US" dirty="0" err="1"/>
              <a:t>죽는다라는</a:t>
            </a:r>
            <a:r>
              <a:rPr lang="ko-KR" altLang="en-US" dirty="0"/>
              <a:t> 규칙을 도출해 낼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6668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술어논리는 명제논리보다 표현력이 풍부하여 다양한 지식을 표현할 수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r>
              <a:rPr lang="ko-KR" altLang="en-US" dirty="0"/>
              <a:t>술어논리는 하나의 명제가 객체</a:t>
            </a:r>
            <a:r>
              <a:rPr lang="en-US" altLang="ko-KR" dirty="0"/>
              <a:t>(or </a:t>
            </a:r>
            <a:r>
              <a:rPr lang="ko-KR" altLang="en-US" dirty="0"/>
              <a:t>인수</a:t>
            </a:r>
            <a:r>
              <a:rPr lang="en-US" altLang="ko-KR" dirty="0"/>
              <a:t>) </a:t>
            </a:r>
            <a:r>
              <a:rPr lang="ko-KR" altLang="en-US" dirty="0"/>
              <a:t>와 술어로 나누어집니다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몇가지 예시를 통해 객체와 술어를 나누어 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첫번째 예시에서 </a:t>
            </a:r>
            <a:r>
              <a:rPr lang="en-US" altLang="ko-KR" dirty="0"/>
              <a:t>HAS</a:t>
            </a:r>
            <a:r>
              <a:rPr lang="ko-KR" altLang="en-US" dirty="0"/>
              <a:t>는 술어이며 객체는 </a:t>
            </a:r>
            <a:r>
              <a:rPr lang="en-US" altLang="ko-KR" dirty="0"/>
              <a:t>Kim</a:t>
            </a:r>
            <a:r>
              <a:rPr lang="ko-KR" altLang="en-US" dirty="0"/>
              <a:t>과 </a:t>
            </a:r>
            <a:r>
              <a:rPr lang="en-US" altLang="ko-KR" dirty="0"/>
              <a:t>House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두번째 예시에서는 </a:t>
            </a:r>
            <a:r>
              <a:rPr lang="en-US" altLang="ko-KR" dirty="0"/>
              <a:t>Yellow</a:t>
            </a:r>
            <a:r>
              <a:rPr lang="ko-KR" altLang="en-US" dirty="0"/>
              <a:t>는 술어이고</a:t>
            </a:r>
            <a:r>
              <a:rPr lang="en-US" altLang="ko-KR" dirty="0"/>
              <a:t>, orange</a:t>
            </a:r>
            <a:r>
              <a:rPr lang="ko-KR" altLang="en-US" dirty="0"/>
              <a:t>는 객체입니다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001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CHATER 5</a:t>
            </a:r>
            <a:r>
              <a:rPr lang="ko-KR" altLang="en-US" dirty="0"/>
              <a:t>에서는 지식표현</a:t>
            </a:r>
            <a:r>
              <a:rPr lang="en-US" altLang="ko-KR" dirty="0"/>
              <a:t>, </a:t>
            </a:r>
            <a:r>
              <a:rPr lang="ko-KR" altLang="en-US" dirty="0"/>
              <a:t>논리</a:t>
            </a:r>
            <a:r>
              <a:rPr lang="en-US" altLang="ko-KR" dirty="0"/>
              <a:t>, </a:t>
            </a:r>
            <a:r>
              <a:rPr lang="ko-KR" altLang="en-US" dirty="0"/>
              <a:t>프롤로그에 대한 내용을 학습합니다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9267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술어논리는 </a:t>
            </a:r>
            <a:r>
              <a:rPr lang="en-US" altLang="ko-KR" dirty="0"/>
              <a:t>1</a:t>
            </a:r>
            <a:r>
              <a:rPr lang="ko-KR" altLang="en-US" dirty="0"/>
              <a:t>차 논리라고도 불립니다</a:t>
            </a:r>
            <a:r>
              <a:rPr lang="en-US" altLang="ko-KR" dirty="0"/>
              <a:t>. </a:t>
            </a:r>
            <a:r>
              <a:rPr lang="ko-KR" altLang="en-US" dirty="0"/>
              <a:t>명제논리가 사실로만 구성된 세계를 가정한다면</a:t>
            </a:r>
            <a:r>
              <a:rPr lang="en-US" altLang="ko-KR" dirty="0"/>
              <a:t>, </a:t>
            </a:r>
            <a:r>
              <a:rPr lang="ko-KR" altLang="en-US" dirty="0"/>
              <a:t>술어논리는 세계가 객체와 관계로 구성되어 있다고 간주합니다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다음과 같이 객체는 바둑이와 </a:t>
            </a:r>
            <a:r>
              <a:rPr lang="ko-KR" altLang="en-US" dirty="0" err="1"/>
              <a:t>야옹이고</a:t>
            </a:r>
            <a:r>
              <a:rPr lang="ko-KR" altLang="en-US" dirty="0"/>
              <a:t> 이 둘 사이의 관계는 친구입니다</a:t>
            </a:r>
            <a:r>
              <a:rPr lang="en-US" altLang="ko-KR" dirty="0"/>
              <a:t>. </a:t>
            </a:r>
            <a:r>
              <a:rPr lang="ko-KR" altLang="en-US" dirty="0"/>
              <a:t>이처럼 술어논리의 문법은 객체는 상수기호</a:t>
            </a:r>
            <a:r>
              <a:rPr lang="en-US" altLang="ko-KR" dirty="0"/>
              <a:t>(</a:t>
            </a:r>
            <a:r>
              <a:rPr lang="ko-KR" altLang="en-US" dirty="0"/>
              <a:t>바둑이</a:t>
            </a:r>
            <a:r>
              <a:rPr lang="en-US" altLang="ko-KR" dirty="0"/>
              <a:t>, </a:t>
            </a:r>
            <a:r>
              <a:rPr lang="ko-KR" altLang="en-US" dirty="0"/>
              <a:t>야옹이</a:t>
            </a:r>
            <a:r>
              <a:rPr lang="en-US" altLang="ko-KR" dirty="0"/>
              <a:t>, Socrates)</a:t>
            </a:r>
            <a:r>
              <a:rPr lang="ko-KR" altLang="en-US" dirty="0"/>
              <a:t>로 나타내고 관계는 술어기호 </a:t>
            </a:r>
            <a:r>
              <a:rPr lang="en-US" altLang="ko-KR" dirty="0"/>
              <a:t>(HUMAN, FRIEND, HAT)</a:t>
            </a:r>
            <a:r>
              <a:rPr lang="ko-KR" altLang="en-US" dirty="0"/>
              <a:t>으로 나타냅니다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술어논리를 이용하여 문장을 더 만들어보겠습니다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소크라테스는 인간이다 라는 명제는 상수 </a:t>
            </a:r>
            <a:r>
              <a:rPr lang="en-US" altLang="ko-KR" dirty="0"/>
              <a:t>Socrates</a:t>
            </a:r>
            <a:r>
              <a:rPr lang="ko-KR" altLang="en-US" dirty="0"/>
              <a:t>와 술어 </a:t>
            </a:r>
            <a:r>
              <a:rPr lang="en-US" altLang="ko-KR" dirty="0"/>
              <a:t>HUMAN </a:t>
            </a:r>
            <a:r>
              <a:rPr lang="ko-KR" altLang="en-US" dirty="0"/>
              <a:t>을 이용하여 다음과 같이 표현할 수 있습니다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또한 술어논리에서는 변수를 사용할 수 있어 </a:t>
            </a:r>
            <a:r>
              <a:rPr lang="en-US" altLang="ko-KR" dirty="0"/>
              <a:t>x</a:t>
            </a:r>
            <a:r>
              <a:rPr lang="ko-KR" altLang="en-US" dirty="0"/>
              <a:t>안에 들어가는 값이 인간이라면 위의 술어 논리식은 참이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3101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술어논리는 변수의 범위를 서술하는 기호인 한정사를 사용할 수 있습니다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술어논리에는 전칭 한정사</a:t>
            </a:r>
            <a:r>
              <a:rPr lang="en-US" altLang="ko-KR" dirty="0"/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dirty="0"/>
              <a:t>와 존재 한정사</a:t>
            </a:r>
            <a:r>
              <a:rPr lang="en-US" altLang="ko-KR" dirty="0"/>
              <a:t>(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∃)</a:t>
            </a:r>
            <a:r>
              <a:rPr lang="ko-KR" altLang="en-US" dirty="0"/>
              <a:t>를 사용할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전칭 한정사는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이라는 의미이고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존재 한정사는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적어도 하나는 존재한다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의미입니다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전칭 한정사의 표현은 만약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강아지라면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고양이를 좋아한다는 의미입니다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존재한정사의 표현은 만약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강아지라면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고양이를 좋아하는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적어도 하나는 존재한다는 뜻 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879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명제논리에서 추론을 하 듯 술어논리에서도 추론을 할 수 있습니다</a:t>
            </a:r>
            <a:r>
              <a:rPr lang="en-US" altLang="ko-KR" b="0" dirty="0"/>
              <a:t>. </a:t>
            </a:r>
          </a:p>
          <a:p>
            <a:endParaRPr lang="en-US" altLang="ko-KR" b="0" dirty="0"/>
          </a:p>
          <a:p>
            <a:r>
              <a:rPr lang="ko-KR" altLang="en-US" b="0" dirty="0"/>
              <a:t>첫 번째 방법은 술어 논리식을 명제 논리식으로 변환한 후에 명제 논리의 추론 기법을 적용하는 것 입니다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이 논리식은 전칭 한정사를 사용하고 있습니다</a:t>
            </a:r>
            <a:r>
              <a:rPr lang="en-US" altLang="ko-KR" b="0" dirty="0"/>
              <a:t>. </a:t>
            </a:r>
            <a:r>
              <a:rPr lang="ko-KR" altLang="en-US" b="0" dirty="0"/>
              <a:t>이것은 모든</a:t>
            </a:r>
            <a:r>
              <a:rPr lang="en-US" altLang="ko-KR" b="0" dirty="0"/>
              <a:t> x</a:t>
            </a:r>
            <a:r>
              <a:rPr lang="ko-KR" altLang="en-US" b="0" dirty="0"/>
              <a:t>에 대하여 성립한다는 의미이므로 우리는 지식베이스에 나타나는 모든 상수를 대입합니다</a:t>
            </a:r>
            <a:r>
              <a:rPr lang="en-US" altLang="ko-KR" b="0" dirty="0"/>
              <a:t>. </a:t>
            </a:r>
          </a:p>
          <a:p>
            <a:endParaRPr lang="en-US" altLang="ko-KR" b="0" dirty="0"/>
          </a:p>
          <a:p>
            <a:r>
              <a:rPr lang="ko-KR" altLang="en-US" b="0" dirty="0"/>
              <a:t>이를 전칭 </a:t>
            </a:r>
            <a:r>
              <a:rPr lang="ko-KR" altLang="en-US" b="0" dirty="0" err="1"/>
              <a:t>인스턴스화라고</a:t>
            </a:r>
            <a:r>
              <a:rPr lang="ko-KR" altLang="en-US" b="0" dirty="0"/>
              <a:t> 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그러므로 이 명제 논리의 추리 법칙을 사용하여 </a:t>
            </a:r>
            <a:r>
              <a:rPr lang="en-US" altLang="ko-KR" b="0" dirty="0"/>
              <a:t>RICH(Kim)</a:t>
            </a:r>
            <a:r>
              <a:rPr lang="ko-KR" altLang="en-US" b="0" dirty="0"/>
              <a:t>이라는 사실을 얻을 수 있습니다</a:t>
            </a:r>
            <a:r>
              <a:rPr lang="en-US" altLang="ko-KR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4081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존재한정사가 들어있는 논리식이 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위 논리식은 집을 가지고 있는 인간이 적어도 하나는 있다는 뜻 입니다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이때 조건을 만족하는 상수를 하나 도입합니다</a:t>
            </a:r>
            <a:r>
              <a:rPr lang="en-US" altLang="ko-KR" b="0" dirty="0"/>
              <a:t>. </a:t>
            </a:r>
            <a:r>
              <a:rPr lang="ko-KR" altLang="en-US" b="0" dirty="0"/>
              <a:t>이를 </a:t>
            </a:r>
            <a:r>
              <a:rPr lang="ko-KR" altLang="en-US" b="0" dirty="0" err="1"/>
              <a:t>스콜렘</a:t>
            </a:r>
            <a:r>
              <a:rPr lang="ko-KR" altLang="en-US" b="0" dirty="0"/>
              <a:t> 상수라고 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 err="1"/>
              <a:t>스콜렘</a:t>
            </a:r>
            <a:r>
              <a:rPr lang="ko-KR" altLang="en-US" b="0" dirty="0"/>
              <a:t> 상수를 도입하고 나면 이러한 논리식이 나옵니다</a:t>
            </a:r>
            <a:r>
              <a:rPr lang="en-US" altLang="ko-KR" b="0" dirty="0"/>
              <a:t>. </a:t>
            </a:r>
            <a:r>
              <a:rPr lang="ko-KR" altLang="en-US" b="0" dirty="0"/>
              <a:t>이를 존재 인스턴스화 라고 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존재 인스턴스화는 한번만 적용해야 하며</a:t>
            </a:r>
            <a:r>
              <a:rPr lang="en-US" altLang="ko-KR" b="0" dirty="0"/>
              <a:t>, </a:t>
            </a:r>
            <a:r>
              <a:rPr lang="ko-KR" altLang="en-US" b="0" dirty="0"/>
              <a:t>존재 인스턴스화를 적용하면 존재 한정사는 폐기하여도 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739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도출을 사용하려면 모든 지식이 정형식으로 표현되어야 합니다</a:t>
            </a:r>
            <a:r>
              <a:rPr lang="en-US" altLang="ko-KR" b="0" dirty="0"/>
              <a:t>. </a:t>
            </a:r>
            <a:r>
              <a:rPr lang="ko-KR" altLang="en-US" b="0" dirty="0"/>
              <a:t>정형식을 정의하기 위해서는 항과 기초공식을 먼저 정의하여야 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먼저 항은 상수</a:t>
            </a:r>
            <a:r>
              <a:rPr lang="en-US" altLang="ko-KR" b="0" dirty="0"/>
              <a:t>, </a:t>
            </a:r>
            <a:r>
              <a:rPr lang="ko-KR" altLang="en-US" b="0" dirty="0"/>
              <a:t>변수</a:t>
            </a:r>
            <a:r>
              <a:rPr lang="en-US" altLang="ko-KR" b="0" dirty="0"/>
              <a:t>, </a:t>
            </a:r>
            <a:r>
              <a:rPr lang="ko-KR" altLang="en-US" b="0" dirty="0"/>
              <a:t>함수를 표현합니다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원자는 술어가 항을 인수로 </a:t>
            </a:r>
            <a:r>
              <a:rPr lang="ko-KR" altLang="en-US" b="0" dirty="0" err="1"/>
              <a:t>취한것을</a:t>
            </a:r>
            <a:r>
              <a:rPr lang="ko-KR" altLang="en-US" b="0" dirty="0"/>
              <a:t> 말합니다</a:t>
            </a:r>
            <a:r>
              <a:rPr lang="en-US" altLang="ko-KR" b="0" dirty="0"/>
              <a:t>. </a:t>
            </a:r>
            <a:r>
              <a:rPr lang="ko-KR" altLang="en-US" b="0" dirty="0"/>
              <a:t>원자나 이것의 부정을 </a:t>
            </a:r>
            <a:r>
              <a:rPr lang="ko-KR" altLang="en-US" b="0" dirty="0" err="1"/>
              <a:t>리터럴</a:t>
            </a:r>
            <a:r>
              <a:rPr lang="ko-KR" altLang="en-US" b="0" dirty="0"/>
              <a:t> 이라고 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이제 항과 원자를 학습했으니 정형식을 도출해보겠습니다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3253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정형식은 다음과 같이 재귀적으로 정의됩니다</a:t>
            </a:r>
            <a:r>
              <a:rPr lang="en-US" altLang="ko-KR" b="0" dirty="0"/>
              <a:t>. </a:t>
            </a:r>
          </a:p>
          <a:p>
            <a:endParaRPr lang="en-US" altLang="ko-KR" b="0" dirty="0"/>
          </a:p>
          <a:p>
            <a:r>
              <a:rPr lang="ko-KR" altLang="en-US" b="0" dirty="0"/>
              <a:t>한가지 예시로</a:t>
            </a:r>
            <a:r>
              <a:rPr lang="en-US" altLang="ko-KR" b="0" dirty="0"/>
              <a:t>,</a:t>
            </a:r>
            <a:r>
              <a:rPr lang="ko-KR" altLang="en-US" b="0" dirty="0"/>
              <a:t> 정형식이 아닌 문장을 보겠습니다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첫 번째 문장은 전칭 한정사가 술어 </a:t>
            </a:r>
            <a:r>
              <a:rPr lang="en-US" altLang="ko-KR" b="0" dirty="0"/>
              <a:t>P</a:t>
            </a:r>
            <a:r>
              <a:rPr lang="ko-KR" altLang="en-US" b="0" dirty="0"/>
              <a:t>에 적용되어 있습니다</a:t>
            </a:r>
            <a:r>
              <a:rPr lang="en-US" altLang="ko-KR" b="0" dirty="0"/>
              <a:t>. </a:t>
            </a:r>
            <a:r>
              <a:rPr lang="ko-KR" altLang="en-US" b="0" dirty="0"/>
              <a:t>이는 일차 술어 논리에서 금지됩니다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두 번째 문장은 상수항 앞에 부정연산자가 있습니다</a:t>
            </a:r>
            <a:r>
              <a:rPr lang="en-US" altLang="ko-KR" b="0" dirty="0"/>
              <a:t>. </a:t>
            </a:r>
            <a:r>
              <a:rPr lang="ko-KR" altLang="en-US" b="0" dirty="0"/>
              <a:t>부정 연산자는 원자 앞에 있어야 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세 번째 문장은 함수 </a:t>
            </a:r>
            <a:r>
              <a:rPr lang="en-US" altLang="ko-KR" b="0" dirty="0"/>
              <a:t>father-of</a:t>
            </a:r>
            <a:r>
              <a:rPr lang="ko-KR" altLang="en-US" b="0" dirty="0"/>
              <a:t>가 술어 </a:t>
            </a:r>
            <a:r>
              <a:rPr lang="en-US" altLang="ko-KR" b="0" dirty="0"/>
              <a:t>MAN</a:t>
            </a:r>
            <a:r>
              <a:rPr lang="ko-KR" altLang="en-US" b="0" dirty="0"/>
              <a:t>을 인수로 취하고 있습니다</a:t>
            </a:r>
            <a:r>
              <a:rPr lang="en-US" altLang="ko-KR" b="0" dirty="0"/>
              <a:t>. </a:t>
            </a:r>
            <a:r>
              <a:rPr lang="ko-KR" altLang="en-US" b="0" dirty="0"/>
              <a:t>술어는 반드시 항만을 인수로 취할 수 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1142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정형식으로의 표현이 완료되었으니 이어서 도출을 학습하겠습니다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도출은 </a:t>
            </a:r>
            <a:r>
              <a:rPr lang="ko-KR" altLang="en-US" b="0" dirty="0" err="1"/>
              <a:t>리터럴과</a:t>
            </a:r>
            <a:r>
              <a:rPr lang="ko-KR" altLang="en-US" b="0" dirty="0"/>
              <a:t> 부정 </a:t>
            </a:r>
            <a:r>
              <a:rPr lang="ko-KR" altLang="en-US" b="0" dirty="0" err="1"/>
              <a:t>리터럴을</a:t>
            </a:r>
            <a:r>
              <a:rPr lang="ko-KR" altLang="en-US" b="0" dirty="0"/>
              <a:t> 가지고 있는 </a:t>
            </a:r>
            <a:r>
              <a:rPr lang="en-US" altLang="ko-KR" b="0" dirty="0"/>
              <a:t>2</a:t>
            </a:r>
            <a:r>
              <a:rPr lang="ko-KR" altLang="en-US" b="0" dirty="0"/>
              <a:t>개의 절을 조합하여서 새로운 절을 생성하는 방법입니다</a:t>
            </a:r>
            <a:r>
              <a:rPr lang="en-US" altLang="ko-KR" b="0" dirty="0"/>
              <a:t>. (</a:t>
            </a:r>
            <a:r>
              <a:rPr lang="ko-KR" altLang="en-US" b="0" dirty="0"/>
              <a:t>이거 새로 </a:t>
            </a:r>
            <a:r>
              <a:rPr lang="ko-KR" altLang="en-US" b="0" dirty="0" err="1"/>
              <a:t>만들어야할듯</a:t>
            </a:r>
            <a:r>
              <a:rPr lang="en-US" altLang="ko-KR" b="0" dirty="0"/>
              <a:t>)</a:t>
            </a:r>
          </a:p>
          <a:p>
            <a:endParaRPr lang="en-US" altLang="ko-KR" b="0" dirty="0"/>
          </a:p>
          <a:p>
            <a:r>
              <a:rPr lang="ko-KR" altLang="en-US" b="0" dirty="0"/>
              <a:t>하지만 최종적으로 도출을 사용 하려면 지식 베이스에 있는 모든 문장을 논리 곱 표준형</a:t>
            </a:r>
            <a:r>
              <a:rPr lang="en-US" altLang="ko-KR" b="0" dirty="0"/>
              <a:t>(CNF)</a:t>
            </a:r>
            <a:r>
              <a:rPr lang="ko-KR" altLang="en-US" b="0" dirty="0"/>
              <a:t>으로 변형하여야 합니다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dirty="0"/>
              <a:t>CNF</a:t>
            </a:r>
            <a:r>
              <a:rPr lang="ko-KR" altLang="en-US" b="0" dirty="0"/>
              <a:t>는 절에 있는 </a:t>
            </a:r>
            <a:r>
              <a:rPr lang="ko-KR" altLang="en-US" b="0" dirty="0" err="1"/>
              <a:t>리터럴은</a:t>
            </a:r>
            <a:r>
              <a:rPr lang="ko-KR" altLang="en-US" b="0" dirty="0"/>
              <a:t> 논리합으로</a:t>
            </a:r>
            <a:r>
              <a:rPr lang="en-US" altLang="ko-KR" b="0" dirty="0"/>
              <a:t>, </a:t>
            </a:r>
            <a:r>
              <a:rPr lang="ko-KR" altLang="en-US" b="0" dirty="0"/>
              <a:t>절과 절사이는 논리곱으로 이루어집니다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661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최종적으로 도출을 사용하기 위해 일반 문장을 절의 형태로</a:t>
            </a:r>
            <a:r>
              <a:rPr lang="en-US" altLang="ko-KR" b="0" dirty="0"/>
              <a:t>, </a:t>
            </a:r>
            <a:r>
              <a:rPr lang="ko-KR" altLang="en-US" b="0" dirty="0"/>
              <a:t>생성된 절들을 </a:t>
            </a:r>
            <a:r>
              <a:rPr lang="en-US" altLang="ko-KR" b="0" dirty="0"/>
              <a:t>CNF</a:t>
            </a:r>
            <a:r>
              <a:rPr lang="ko-KR" altLang="en-US" b="0" dirty="0"/>
              <a:t>로 변환해야 합니다</a:t>
            </a:r>
            <a:r>
              <a:rPr lang="en-US" altLang="ko-KR" b="0" dirty="0"/>
              <a:t>. </a:t>
            </a:r>
          </a:p>
          <a:p>
            <a:endParaRPr lang="en-US" altLang="ko-KR" b="0" dirty="0"/>
          </a:p>
          <a:p>
            <a:r>
              <a:rPr lang="ko-KR" altLang="en-US" b="0" dirty="0"/>
              <a:t>이 순서는 하나의 문장을 절의 형태로 변형하는 과정입니다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이 과정을 따라서 문장을 </a:t>
            </a:r>
            <a:r>
              <a:rPr lang="en-US" altLang="ko-KR" b="0" dirty="0"/>
              <a:t>CNF</a:t>
            </a:r>
            <a:r>
              <a:rPr lang="ko-KR" altLang="en-US" b="0" dirty="0"/>
              <a:t>로 변환해보겠습니다</a:t>
            </a:r>
            <a:r>
              <a:rPr lang="en-US" altLang="ko-KR" b="0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8515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문장을 절의 형태로 변형하여 도출하는 과정입니다</a:t>
            </a:r>
            <a:r>
              <a:rPr lang="en-US" altLang="ko-KR" b="0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다음과 같은 일반 문장을 술어 논리로 변환하면 다음과 같습니다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 술어 논리를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CNF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로 변환하기 위해서는 </a:t>
            </a:r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함축기호 →</a:t>
            </a:r>
            <a:r>
              <a:rPr lang="ko-KR" altLang="en-US" dirty="0" err="1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를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제거한 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dirty="0" err="1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리터럴의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논리합으로 만듭니다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 startAt="2"/>
              <a:tabLst/>
              <a:defRPr/>
            </a:pP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모든 전칭 한정사를 제거한 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부정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</a:t>
            </a:r>
            <a:r>
              <a:rPr lang="en-US" altLang="ko-KR" sz="12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¬)</a:t>
            </a:r>
            <a:r>
              <a:rPr lang="ko-KR" altLang="en-US" sz="12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기호를 삽입합니다</a:t>
            </a:r>
            <a:r>
              <a:rPr lang="en-US" altLang="ko-KR" sz="12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b="0" dirty="0"/>
          </a:p>
          <a:p>
            <a:endParaRPr lang="en-US" altLang="ko-KR" b="0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04380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다음과 같은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단 추론이 있습니다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위의 문장을 술어 논리식으로 변환하면 다음과 같습니다</a:t>
            </a:r>
            <a:r>
              <a:rPr lang="en-US" altLang="ko-KR" b="0" dirty="0"/>
              <a:t>. </a:t>
            </a:r>
          </a:p>
          <a:p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논리식의 전칭 한정사를 제거하고</a:t>
            </a:r>
            <a:r>
              <a:rPr lang="en-US" altLang="ko-KR" sz="1200" b="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sz="1200" b="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함축기호를 제거하여 </a:t>
            </a:r>
            <a:r>
              <a:rPr lang="en-US" altLang="ko-KR" sz="1200" b="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CNF</a:t>
            </a:r>
            <a:r>
              <a:rPr lang="ko-KR" altLang="en-US" sz="1200" b="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로 변환합니다</a:t>
            </a:r>
            <a:r>
              <a:rPr lang="en-US" altLang="ko-KR" sz="1200" b="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  <a:endParaRPr lang="en-US" altLang="ko-KR" sz="1200" dirty="0">
              <a:solidFill>
                <a:srgbClr val="00B0F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 startAt="2"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702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지식표현이란</a:t>
            </a:r>
            <a:r>
              <a:rPr lang="ko-KR" altLang="en-US" dirty="0"/>
              <a:t> 지식을 컴퓨터와 사람이 동시에 이해할 수 있는 형태로 나타내는 것을 말합니다</a:t>
            </a:r>
            <a:r>
              <a:rPr lang="en-US" altLang="ko-KR" dirty="0"/>
              <a:t>. </a:t>
            </a:r>
          </a:p>
          <a:p>
            <a:br>
              <a:rPr lang="en-US" altLang="ko-KR" dirty="0"/>
            </a:br>
            <a:r>
              <a:rPr lang="ko-KR" altLang="en-US" dirty="0"/>
              <a:t>인공지능을 구현하기 위해 지식을 체계적으로 조직하며 저장하고</a:t>
            </a:r>
            <a:r>
              <a:rPr lang="en-US" altLang="ko-KR" dirty="0"/>
              <a:t>, </a:t>
            </a:r>
            <a:r>
              <a:rPr lang="ko-KR" altLang="en-US" dirty="0"/>
              <a:t>이를 효율적으로 이용하여야 합니다</a:t>
            </a:r>
            <a:r>
              <a:rPr lang="en-US" altLang="ko-KR" dirty="0"/>
              <a:t>. </a:t>
            </a:r>
          </a:p>
          <a:p>
            <a:br>
              <a:rPr lang="en-US" altLang="ko-KR" dirty="0"/>
            </a:br>
            <a:r>
              <a:rPr lang="ko-KR" altLang="en-US" dirty="0"/>
              <a:t>인공지능에서 많이 사용되는 지식표현의 종류는 규칙</a:t>
            </a:r>
            <a:r>
              <a:rPr lang="en-US" altLang="ko-KR" dirty="0"/>
              <a:t>, </a:t>
            </a:r>
            <a:r>
              <a:rPr lang="ko-KR" altLang="en-US" dirty="0"/>
              <a:t>술어논리</a:t>
            </a:r>
            <a:r>
              <a:rPr lang="en-US" altLang="ko-KR" dirty="0"/>
              <a:t>, </a:t>
            </a:r>
            <a:r>
              <a:rPr lang="ko-KR" altLang="en-US" dirty="0"/>
              <a:t>의미망</a:t>
            </a:r>
            <a:r>
              <a:rPr lang="en-US" altLang="ko-KR" dirty="0"/>
              <a:t>, </a:t>
            </a:r>
            <a:r>
              <a:rPr lang="ko-KR" altLang="en-US" dirty="0"/>
              <a:t>프레임이 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7075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앞선 도출과정을 거쳐 절들의 리스트가 만들어졌습니다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 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endParaRPr lang="en-US" altLang="ko-KR" b="0" dirty="0"/>
          </a:p>
          <a:p>
            <a:r>
              <a:rPr lang="ko-KR" altLang="en-US" b="0" dirty="0"/>
              <a:t>이 절들의 리스트를 이용하여 어떠한 새로운 사실을 증명할 수 있습니다</a:t>
            </a:r>
            <a:r>
              <a:rPr lang="en-US" altLang="ko-KR" b="0" dirty="0"/>
              <a:t>. </a:t>
            </a:r>
          </a:p>
          <a:p>
            <a:endParaRPr lang="en-US" altLang="ko-KR" b="0" dirty="0"/>
          </a:p>
          <a:p>
            <a:r>
              <a:rPr lang="ko-KR" altLang="en-US" b="0" dirty="0"/>
              <a:t>사실을 </a:t>
            </a:r>
            <a:r>
              <a:rPr lang="ko-KR" altLang="en-US" b="0" dirty="0" err="1"/>
              <a:t>증명하는것은</a:t>
            </a:r>
            <a:r>
              <a:rPr lang="ko-KR" altLang="en-US" b="0" dirty="0"/>
              <a:t> 다음과 같은 순서로 이루어집니다</a:t>
            </a:r>
            <a:r>
              <a:rPr lang="en-US" altLang="ko-KR" b="0" dirty="0"/>
              <a:t>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 startAt="2"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b="0" dirty="0"/>
              <a:t>이 순서를 따라가며 새로운 사실을 증명해보겠습니다</a:t>
            </a:r>
            <a:r>
              <a:rPr lang="en-US" altLang="ko-KR" b="0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3801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도출과정을 거쳐 만들어진 절들의 리스트가 있습니다</a:t>
            </a:r>
            <a:r>
              <a:rPr lang="en-US" altLang="ko-KR" b="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이 절에 </a:t>
            </a:r>
            <a:r>
              <a:rPr lang="en-US" altLang="ko-KR" b="0" dirty="0"/>
              <a:t>MILK(badook)</a:t>
            </a:r>
            <a:r>
              <a:rPr lang="ko-KR" altLang="en-US" b="0" dirty="0"/>
              <a:t>과 같은 사실을 새로 증명하고 싶다면</a:t>
            </a:r>
            <a:r>
              <a:rPr lang="en-US" altLang="ko-KR" b="0" dirty="0"/>
              <a:t>, </a:t>
            </a:r>
            <a:r>
              <a:rPr lang="ko-KR" altLang="en-US" b="0" dirty="0"/>
              <a:t>기존의 리스트에 새롭게 증명하고 싶은 사실의 부정을 만들어 리스트에 추가시킵니다</a:t>
            </a:r>
            <a:r>
              <a:rPr lang="en-US" altLang="ko-KR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357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증명하고 싶은 사실이 추가된 리스트를 도출법칙을 적용하여 새로운 문장을 도출합니다</a:t>
            </a:r>
            <a:r>
              <a:rPr lang="en-US" altLang="ko-KR" b="0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이 예시에서는 </a:t>
            </a:r>
            <a:r>
              <a:rPr lang="en-US" altLang="ko-KR" b="0" dirty="0"/>
              <a:t>1</a:t>
            </a:r>
            <a:r>
              <a:rPr lang="ko-KR" altLang="en-US" b="0" dirty="0"/>
              <a:t>번과 </a:t>
            </a:r>
            <a:r>
              <a:rPr lang="en-US" altLang="ko-KR" b="0" dirty="0"/>
              <a:t>4</a:t>
            </a:r>
            <a:r>
              <a:rPr lang="ko-KR" altLang="en-US" b="0" dirty="0"/>
              <a:t>번의 문장을 합쳐 새로운 문장을 만듭니다</a:t>
            </a:r>
            <a:r>
              <a:rPr lang="en-US" altLang="ko-KR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4200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여기서 ②번문장은 하나의 </a:t>
            </a:r>
            <a:r>
              <a:rPr lang="ko-KR" altLang="en-US" b="0" dirty="0" err="1"/>
              <a:t>리터럴이고</a:t>
            </a:r>
            <a:r>
              <a:rPr lang="en-US" altLang="ko-KR" b="0" dirty="0"/>
              <a:t>, </a:t>
            </a:r>
            <a:r>
              <a:rPr lang="ko-KR" altLang="en-US" b="0" dirty="0"/>
              <a:t>이 또한 부정을 이용해 없앨 수 있습니다</a:t>
            </a:r>
            <a:r>
              <a:rPr lang="en-US" altLang="ko-KR" b="0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②번문장의 부정은 새롭게 만들어진 ⑥번문장에 있습니다</a:t>
            </a:r>
            <a:r>
              <a:rPr lang="en-US" altLang="ko-KR" b="0" dirty="0"/>
              <a:t>. </a:t>
            </a:r>
            <a:r>
              <a:rPr lang="ko-KR" altLang="en-US" b="0" dirty="0"/>
              <a:t>하지만 ②번 문장에서는 상수 </a:t>
            </a:r>
            <a:r>
              <a:rPr lang="en-US" altLang="ko-KR" b="0" dirty="0"/>
              <a:t>badook</a:t>
            </a:r>
            <a:r>
              <a:rPr lang="ko-KR" altLang="en-US" b="0" dirty="0"/>
              <a:t>이 사용되었고</a:t>
            </a:r>
            <a:r>
              <a:rPr lang="en-US" altLang="ko-KR" b="0" dirty="0"/>
              <a:t>, </a:t>
            </a:r>
            <a:r>
              <a:rPr lang="ko-KR" altLang="en-US" b="0" dirty="0"/>
              <a:t>⑥번 문장에서는 전칭 한정사 </a:t>
            </a:r>
            <a:r>
              <a:rPr lang="en-US" altLang="ko-KR" b="0" dirty="0"/>
              <a:t>x</a:t>
            </a:r>
            <a:r>
              <a:rPr lang="ko-KR" altLang="en-US" b="0" dirty="0"/>
              <a:t>가 사용되었습니다</a:t>
            </a:r>
            <a:r>
              <a:rPr lang="en-US" altLang="ko-KR" b="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이러한 과정에서는 </a:t>
            </a:r>
            <a:r>
              <a:rPr lang="en-US" altLang="ko-KR" b="0" dirty="0"/>
              <a:t>DOG(x)</a:t>
            </a:r>
            <a:r>
              <a:rPr lang="ko-KR" altLang="en-US" b="0" dirty="0"/>
              <a:t>를 </a:t>
            </a:r>
            <a:r>
              <a:rPr lang="en-US" altLang="ko-KR" b="0" dirty="0"/>
              <a:t>DOG(badook)</a:t>
            </a:r>
            <a:r>
              <a:rPr lang="ko-KR" altLang="en-US" b="0" dirty="0"/>
              <a:t>으로 단일화 시킬 수 있습니다</a:t>
            </a:r>
            <a:r>
              <a:rPr lang="en-US" altLang="ko-KR" b="0" dirty="0"/>
              <a:t>. </a:t>
            </a:r>
            <a:r>
              <a:rPr lang="ko-KR" altLang="en-US" b="0" dirty="0"/>
              <a:t>즉</a:t>
            </a:r>
            <a:r>
              <a:rPr lang="en-US" altLang="ko-KR" b="0" dirty="0"/>
              <a:t>, x</a:t>
            </a:r>
            <a:r>
              <a:rPr lang="ko-KR" altLang="en-US" b="0" dirty="0"/>
              <a:t>를 </a:t>
            </a:r>
            <a:r>
              <a:rPr lang="en-US" altLang="ko-KR" b="0" dirty="0"/>
              <a:t>badook</a:t>
            </a:r>
            <a:r>
              <a:rPr lang="ko-KR" altLang="en-US" b="0" dirty="0"/>
              <a:t>으로 대체하는 것 입니다</a:t>
            </a:r>
            <a:r>
              <a:rPr lang="en-US" altLang="ko-KR" b="0" dirty="0"/>
              <a:t>. </a:t>
            </a:r>
            <a:r>
              <a:rPr lang="ko-KR" altLang="en-US" b="0" dirty="0"/>
              <a:t>그 결과 </a:t>
            </a:r>
            <a:r>
              <a:rPr lang="en-US" altLang="ko-KR" b="0" dirty="0"/>
              <a:t>MILK(badook)</a:t>
            </a:r>
            <a:r>
              <a:rPr lang="ko-KR" altLang="en-US" b="0" dirty="0"/>
              <a:t>문장이 도출되었습니다</a:t>
            </a:r>
            <a:r>
              <a:rPr lang="en-US" altLang="ko-KR" b="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마지막으로 이제까지 남아있는 문장 중에서 우리가 부정하여 새롭게 등록시켰던 ⑤번 문장은 ⑥번과 ②번 문장의 조합으로 인해 나왔던 </a:t>
            </a:r>
            <a:r>
              <a:rPr lang="en-US" altLang="ko-KR" b="0" dirty="0"/>
              <a:t>MILK(badook)</a:t>
            </a:r>
            <a:r>
              <a:rPr lang="ko-KR" altLang="en-US" b="0" dirty="0"/>
              <a:t>으로 인해 없어지게 되어 </a:t>
            </a:r>
            <a:r>
              <a:rPr lang="en-US" altLang="ko-KR" b="0" dirty="0"/>
              <a:t>NIL</a:t>
            </a:r>
            <a:r>
              <a:rPr lang="ko-KR" altLang="en-US" b="0" dirty="0"/>
              <a:t>값이 나오게 됩니다</a:t>
            </a:r>
            <a:r>
              <a:rPr lang="en-US" altLang="ko-KR" b="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따라서 우리가 증명하고자 하는 것은 참이라는 결론을 내릴 수 있습니다</a:t>
            </a:r>
            <a:r>
              <a:rPr lang="en-US" altLang="ko-KR" b="0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9295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090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dirty="0"/>
              <a:t>child(son1, </a:t>
            </a:r>
            <a:r>
              <a:rPr lang="en-US" altLang="ko-KR" b="0" dirty="0" err="1"/>
              <a:t>kim</a:t>
            </a:r>
            <a:r>
              <a:rPr lang="en-US" altLang="ko-KR" b="0" dirty="0"/>
              <a:t>).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dirty="0"/>
              <a:t>child(son2, </a:t>
            </a:r>
            <a:r>
              <a:rPr lang="en-US" altLang="ko-KR" b="0" dirty="0" err="1"/>
              <a:t>kim</a:t>
            </a:r>
            <a:r>
              <a:rPr lang="en-US" altLang="ko-KR" b="0" dirty="0"/>
              <a:t>).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dirty="0"/>
              <a:t>male(</a:t>
            </a:r>
            <a:r>
              <a:rPr lang="en-US" altLang="ko-KR" b="0" dirty="0" err="1"/>
              <a:t>kim</a:t>
            </a:r>
            <a:r>
              <a:rPr lang="en-US" altLang="ko-KR" b="0" dirty="0"/>
              <a:t>).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dirty="0"/>
              <a:t>male(son1).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dirty="0"/>
              <a:t>male(son2).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dirty="0"/>
              <a:t>parent(Y,X) : - child(X,Y).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dirty="0"/>
              <a:t>father(Y,X) : - child(X,Y), male(Y).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82575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3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나온 지식 표현 방법들을 분류 하자면</a:t>
            </a:r>
            <a:r>
              <a:rPr lang="en-US" altLang="ko-KR" dirty="0"/>
              <a:t>, </a:t>
            </a:r>
            <a:r>
              <a:rPr lang="ko-KR" altLang="en-US" dirty="0"/>
              <a:t>크게 선언적 모델과 절차적 모델로 분류할 수 있습니다</a:t>
            </a:r>
            <a:r>
              <a:rPr lang="en-US" altLang="ko-KR" dirty="0"/>
              <a:t>. </a:t>
            </a:r>
          </a:p>
          <a:p>
            <a:br>
              <a:rPr lang="en-US" altLang="ko-KR" dirty="0"/>
            </a:br>
            <a:r>
              <a:rPr lang="ko-KR" altLang="en-US" dirty="0"/>
              <a:t>선언적 모델은 사실이나 주장을 주로 표현합니다</a:t>
            </a:r>
            <a:r>
              <a:rPr lang="en-US" altLang="ko-KR" dirty="0"/>
              <a:t>. </a:t>
            </a:r>
            <a:r>
              <a:rPr lang="ko-KR" altLang="en-US" dirty="0"/>
              <a:t>절차적 모델은 행동이나 절차를 표현합니다</a:t>
            </a:r>
            <a:r>
              <a:rPr lang="en-US" altLang="ko-KR" dirty="0"/>
              <a:t>. </a:t>
            </a:r>
          </a:p>
          <a:p>
            <a:br>
              <a:rPr lang="en-US" altLang="ko-KR" dirty="0"/>
            </a:br>
            <a:r>
              <a:rPr lang="ko-KR" altLang="en-US" dirty="0"/>
              <a:t>이로써 지식 표현 방법의 종류 중</a:t>
            </a:r>
            <a:r>
              <a:rPr lang="en-US" altLang="ko-KR" dirty="0"/>
              <a:t> </a:t>
            </a:r>
            <a:r>
              <a:rPr lang="ko-KR" altLang="en-US" dirty="0"/>
              <a:t>술어논리</a:t>
            </a:r>
            <a:r>
              <a:rPr lang="en-US" altLang="ko-KR" dirty="0"/>
              <a:t>, </a:t>
            </a:r>
            <a:r>
              <a:rPr lang="ko-KR" altLang="en-US" dirty="0"/>
              <a:t>의미망</a:t>
            </a:r>
            <a:r>
              <a:rPr lang="en-US" altLang="ko-KR" dirty="0"/>
              <a:t>, </a:t>
            </a:r>
            <a:r>
              <a:rPr lang="ko-KR" altLang="en-US" dirty="0"/>
              <a:t>프레임은 선언적 모델이고</a:t>
            </a:r>
            <a:r>
              <a:rPr lang="en-US" altLang="ko-KR" dirty="0"/>
              <a:t>, </a:t>
            </a:r>
            <a:r>
              <a:rPr lang="ko-KR" altLang="en-US" dirty="0"/>
              <a:t>규칙은 절차적 모델입니다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191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절차적 모델인 규칙 또는 생성규칙은 전제</a:t>
            </a:r>
            <a:r>
              <a:rPr lang="en-US" altLang="ko-KR" dirty="0"/>
              <a:t>(IF)</a:t>
            </a:r>
            <a:r>
              <a:rPr lang="ko-KR" altLang="en-US" dirty="0"/>
              <a:t>와 결론</a:t>
            </a:r>
            <a:r>
              <a:rPr lang="en-US" altLang="ko-KR" dirty="0"/>
              <a:t>(THEN)</a:t>
            </a:r>
            <a:r>
              <a:rPr lang="ko-KR" altLang="en-US" dirty="0"/>
              <a:t>의 두 부분으로 구성됩니다</a:t>
            </a:r>
            <a:r>
              <a:rPr lang="en-US" altLang="ko-KR" dirty="0"/>
              <a:t>. </a:t>
            </a:r>
          </a:p>
          <a:p>
            <a:br>
              <a:rPr lang="en-US" altLang="ko-KR" dirty="0"/>
            </a:br>
            <a:r>
              <a:rPr lang="ko-KR" altLang="en-US" dirty="0"/>
              <a:t>규칙의 전제조건이 일치하는 경우</a:t>
            </a:r>
            <a:r>
              <a:rPr lang="en-US" altLang="ko-KR" dirty="0"/>
              <a:t>, </a:t>
            </a:r>
            <a:r>
              <a:rPr lang="ko-KR" altLang="en-US" dirty="0"/>
              <a:t>규칙은 점화되고 결론 부분이 실행됩니다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몇가지 예를 들어보겠습니다</a:t>
            </a:r>
            <a:r>
              <a:rPr lang="en-US" altLang="ko-KR" dirty="0"/>
              <a:t>. </a:t>
            </a:r>
            <a:r>
              <a:rPr lang="ko-KR" altLang="en-US" dirty="0"/>
              <a:t>규칙</a:t>
            </a:r>
            <a:r>
              <a:rPr lang="en-US" altLang="ko-KR" dirty="0"/>
              <a:t>1</a:t>
            </a:r>
            <a:r>
              <a:rPr lang="ko-KR" altLang="en-US" dirty="0"/>
              <a:t>번의 비가 오는 전제조건이 일치한다면 우산을 가져간다 라는 결론 부분이 실행됩니다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규칙 </a:t>
            </a:r>
            <a:r>
              <a:rPr lang="en-US" altLang="ko-KR" dirty="0"/>
              <a:t>2</a:t>
            </a:r>
            <a:r>
              <a:rPr lang="ko-KR" altLang="en-US" dirty="0"/>
              <a:t>번에 프로그램에 버그가 없다는 전제조건이 일치한다면 프로그램은 올바르게 동작한다 라는 결론 부분이 실행됩니다</a:t>
            </a:r>
            <a:r>
              <a:rPr lang="en-US" altLang="ko-KR" dirty="0"/>
              <a:t>. </a:t>
            </a:r>
            <a:endParaRPr lang="ko-KR" altLang="en-US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6571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이러한 규칙은 일반적으로 전문가 시스템의 지식 저장 방법으로 사용됩니다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규칙은 인간이 사고하는 방식과 아주 유사하여 지식을 입력하기가 비교적 쉽지만</a:t>
            </a:r>
            <a:r>
              <a:rPr lang="en-US" altLang="ko-KR" dirty="0"/>
              <a:t>, </a:t>
            </a:r>
            <a:r>
              <a:rPr lang="ko-KR" altLang="en-US" dirty="0"/>
              <a:t>서로 상충되는 규칙들이 발생하는 경우에 충돌을 처리하기 어렵다는 단점이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최대 단점은 스스로 학습하여 지식을 습득하는 기능이 없다는 점 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983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선언적 모델 중 하나인 의미망은 방향 그래프를 이용하여 개념 간의 관계를 나타내는 방법입니다</a:t>
            </a:r>
            <a:r>
              <a:rPr lang="en-US" altLang="ko-KR" dirty="0"/>
              <a:t>. 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그래프는 노드와 간선으로 이루어지며 노드는 사물</a:t>
            </a:r>
            <a:r>
              <a:rPr lang="en-US" altLang="ko-KR" dirty="0"/>
              <a:t>, </a:t>
            </a:r>
            <a:r>
              <a:rPr lang="ko-KR" altLang="en-US" dirty="0"/>
              <a:t>개념 등을 표현하며</a:t>
            </a:r>
            <a:r>
              <a:rPr lang="en-US" altLang="ko-KR" dirty="0"/>
              <a:t>, </a:t>
            </a:r>
            <a:r>
              <a:rPr lang="ko-KR" altLang="en-US" dirty="0"/>
              <a:t>간선은 사물이나 개념 사이의 관계를 표현합니다</a:t>
            </a:r>
            <a:r>
              <a:rPr lang="en-US" altLang="ko-KR" dirty="0"/>
              <a:t>. </a:t>
            </a:r>
            <a:endParaRPr lang="ko-KR" altLang="en-US" dirty="0"/>
          </a:p>
          <a:p>
            <a:endParaRPr lang="en-US" altLang="ko-KR" dirty="0"/>
          </a:p>
          <a:p>
            <a:r>
              <a:rPr lang="ko-KR" altLang="en-US" dirty="0"/>
              <a:t>다음 의미망이 있습니다</a:t>
            </a:r>
            <a:r>
              <a:rPr lang="en-US" altLang="ko-KR" dirty="0"/>
              <a:t>. </a:t>
            </a:r>
            <a:r>
              <a:rPr lang="ko-KR" altLang="en-US" dirty="0"/>
              <a:t> </a:t>
            </a:r>
            <a:r>
              <a:rPr lang="en-US" altLang="ko-KR" dirty="0"/>
              <a:t>Cat, Mammal ,Animal </a:t>
            </a:r>
            <a:r>
              <a:rPr lang="ko-KR" altLang="en-US" dirty="0"/>
              <a:t>등은 노드로 표현되어 있으며</a:t>
            </a:r>
            <a:r>
              <a:rPr lang="en-US" altLang="ko-KR" dirty="0"/>
              <a:t>, has, is a, lives in</a:t>
            </a:r>
            <a:r>
              <a:rPr lang="ko-KR" altLang="en-US" dirty="0"/>
              <a:t>은 </a:t>
            </a:r>
            <a:r>
              <a:rPr lang="en-US" altLang="ko-KR" dirty="0"/>
              <a:t>~</a:t>
            </a:r>
            <a:r>
              <a:rPr lang="ko-KR" altLang="en-US" dirty="0"/>
              <a:t>을 가지고 있다</a:t>
            </a:r>
            <a:r>
              <a:rPr lang="en-US" altLang="ko-KR" dirty="0"/>
              <a:t>, ~</a:t>
            </a:r>
            <a:r>
              <a:rPr lang="ko-KR" altLang="en-US" dirty="0"/>
              <a:t>의 일종이다 등 두 노드 사이의 관계를 나타내는 간선입니다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의미망은 매우 복잡한 개념이나 인과관계를 잘 표현할 수 있지만 지식의 양이 너무 커지면 복잡 해져서 조작이 어렵다는 단점이 있습니다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ko-KR" altLang="en-US" dirty="0"/>
              <a:t>또한 의미망의 위한 표준 지침이 없기 때문에 시스템에 따라 의미망의 형태가 달라질 수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042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프레임은 지식표현 방법 중 하나로 의미망에서 파생되었습니다</a:t>
            </a:r>
            <a:r>
              <a:rPr lang="en-US" altLang="ko-KR" dirty="0"/>
              <a:t>. </a:t>
            </a:r>
            <a:r>
              <a:rPr lang="ko-KR" altLang="en-US" dirty="0"/>
              <a:t>이는 프로그래밍 언어의 구조체나 객체와 유사하며 객체 필드에 해당하는 것은 슬롯이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프레임은 특정 객체와 그 속성을 묶어서 하나로 조직화 하는 방법이며 개념</a:t>
            </a:r>
            <a:r>
              <a:rPr lang="en-US" altLang="ko-KR" dirty="0"/>
              <a:t>, </a:t>
            </a:r>
            <a:r>
              <a:rPr lang="ko-KR" altLang="en-US" dirty="0"/>
              <a:t>객체</a:t>
            </a:r>
            <a:r>
              <a:rPr lang="en-US" altLang="ko-KR" dirty="0"/>
              <a:t>, </a:t>
            </a:r>
            <a:r>
              <a:rPr lang="ko-KR" altLang="en-US" dirty="0"/>
              <a:t>상황들을 기술하는데 유리합니다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프레임은 객체의 속성과 값으로 이루어져 있습니다</a:t>
            </a:r>
            <a:r>
              <a:rPr lang="en-US" altLang="ko-KR" dirty="0"/>
              <a:t>.  </a:t>
            </a:r>
            <a:r>
              <a:rPr lang="ko-KR" altLang="en-US" dirty="0"/>
              <a:t>각각의 속성은 슬롯이라고 불리고 슬롯은 값을 가질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다음은 책을 프레임으로 표현한 예입니다</a:t>
            </a:r>
            <a:r>
              <a:rPr lang="en-US" altLang="ko-KR" dirty="0"/>
              <a:t>. </a:t>
            </a:r>
            <a:r>
              <a:rPr lang="ko-KR" altLang="en-US" dirty="0"/>
              <a:t>이 프레임에서는 슬롯 </a:t>
            </a:r>
            <a:r>
              <a:rPr lang="en-US" altLang="ko-KR" dirty="0"/>
              <a:t>publisher</a:t>
            </a:r>
            <a:r>
              <a:rPr lang="ko-KR" altLang="en-US" dirty="0"/>
              <a:t>가 갖고있는 값은 인피니티 </a:t>
            </a:r>
            <a:r>
              <a:rPr lang="ko-KR" altLang="en-US" dirty="0" err="1"/>
              <a:t>북스가</a:t>
            </a:r>
            <a:r>
              <a:rPr lang="ko-KR" altLang="en-US" dirty="0"/>
              <a:t>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 다른 예시를 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55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컴퓨터를 프레임으로 표현한 예입니다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슬롯은 </a:t>
            </a:r>
            <a:r>
              <a:rPr lang="ko-KR" altLang="en-US" dirty="0" err="1"/>
              <a:t>디폴드</a:t>
            </a:r>
            <a:r>
              <a:rPr lang="ko-KR" altLang="en-US" dirty="0"/>
              <a:t> 값</a:t>
            </a:r>
            <a:r>
              <a:rPr lang="en-US" altLang="ko-KR" dirty="0"/>
              <a:t>, </a:t>
            </a:r>
            <a:r>
              <a:rPr lang="ko-KR" altLang="en-US" dirty="0"/>
              <a:t>프레임 포인터</a:t>
            </a:r>
            <a:r>
              <a:rPr lang="en-US" altLang="ko-KR" dirty="0"/>
              <a:t>, </a:t>
            </a:r>
            <a:r>
              <a:rPr lang="ko-KR" altLang="en-US" dirty="0"/>
              <a:t>프로시저를 값으로 가질 수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프로시저는 슬롯 값이 요구되거나</a:t>
            </a:r>
            <a:r>
              <a:rPr lang="en-US" altLang="ko-KR" dirty="0"/>
              <a:t>, </a:t>
            </a:r>
            <a:r>
              <a:rPr lang="ko-KR" altLang="en-US" dirty="0"/>
              <a:t>변경되거나</a:t>
            </a:r>
            <a:r>
              <a:rPr lang="en-US" altLang="ko-KR" dirty="0"/>
              <a:t>, </a:t>
            </a:r>
            <a:r>
              <a:rPr lang="ko-KR" altLang="en-US" dirty="0"/>
              <a:t>제거될 때 자동으로 작동되는 객체의 메소드 역할을 수행합니다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프로시저의 대표적인 형태는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따라서 컴퓨터를 프레임으로 표현한 예에서 슬롯 </a:t>
            </a:r>
            <a:r>
              <a:rPr lang="en-US" altLang="ko-KR" dirty="0"/>
              <a:t>Types</a:t>
            </a:r>
            <a:r>
              <a:rPr lang="ko-KR" altLang="en-US" dirty="0"/>
              <a:t>가 기본적으로 갖고있는 값은 </a:t>
            </a:r>
            <a:r>
              <a:rPr lang="en-US" altLang="ko-KR" dirty="0"/>
              <a:t>Desktop</a:t>
            </a:r>
            <a:r>
              <a:rPr lang="ko-KR" altLang="en-US" dirty="0"/>
              <a:t>이며</a:t>
            </a:r>
            <a:r>
              <a:rPr lang="en-US" altLang="ko-KR" dirty="0"/>
              <a:t>, </a:t>
            </a:r>
            <a:r>
              <a:rPr lang="ko-KR" altLang="en-US" dirty="0"/>
              <a:t>새로운 정보가 추가되어야 할 때 </a:t>
            </a:r>
            <a:r>
              <a:rPr lang="en-US" altLang="ko-KR" dirty="0"/>
              <a:t>INCREMENT_COMPUTER </a:t>
            </a:r>
            <a:r>
              <a:rPr lang="ko-KR" altLang="en-US" dirty="0"/>
              <a:t>함수가 자동으로 실행됩니다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E3A32-908A-446B-8AF8-A8587D67DC9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116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wi-prolog.org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282F34"/>
          </a:fgClr>
          <a:bgClr>
            <a:srgbClr val="21262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74211" y="0"/>
            <a:ext cx="7653552" cy="7358743"/>
            <a:chOff x="374211" y="0"/>
            <a:chExt cx="7653552" cy="7358743"/>
          </a:xfrm>
        </p:grpSpPr>
        <p:sp>
          <p:nvSpPr>
            <p:cNvPr id="19" name="원호 18"/>
            <p:cNvSpPr/>
            <p:nvPr/>
          </p:nvSpPr>
          <p:spPr>
            <a:xfrm>
              <a:off x="374211" y="2155701"/>
              <a:ext cx="5094514" cy="5094514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595087" y="0"/>
              <a:ext cx="7432676" cy="7358743"/>
              <a:chOff x="595087" y="0"/>
              <a:chExt cx="7432676" cy="7358743"/>
            </a:xfrm>
          </p:grpSpPr>
          <p:sp>
            <p:nvSpPr>
              <p:cNvPr id="8" name="원호 7"/>
              <p:cNvSpPr/>
              <p:nvPr/>
            </p:nvSpPr>
            <p:spPr>
              <a:xfrm>
                <a:off x="595087" y="0"/>
                <a:ext cx="7358743" cy="7358743"/>
              </a:xfrm>
              <a:prstGeom prst="arc">
                <a:avLst>
                  <a:gd name="adj1" fmla="val 16200000"/>
                  <a:gd name="adj2" fmla="val 3531899"/>
                </a:avLst>
              </a:prstGeom>
              <a:ln cap="rnd">
                <a:solidFill>
                  <a:srgbClr val="3E4850"/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7897135" y="3701143"/>
                <a:ext cx="130628" cy="13062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7695298" y="4855029"/>
                <a:ext cx="130628" cy="1306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7767871" y="2618559"/>
                <a:ext cx="130628" cy="130628"/>
              </a:xfrm>
              <a:prstGeom prst="ellipse">
                <a:avLst/>
              </a:prstGeom>
              <a:solidFill>
                <a:srgbClr val="FF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7240468" y="1514672"/>
                <a:ext cx="77908" cy="7790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6611818" y="816770"/>
                <a:ext cx="77908" cy="77908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6" name="원호 25"/>
            <p:cNvSpPr/>
            <p:nvPr/>
          </p:nvSpPr>
          <p:spPr>
            <a:xfrm>
              <a:off x="911621" y="4405367"/>
              <a:ext cx="2601600" cy="2601600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281932" y="727514"/>
            <a:ext cx="675308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800" b="1" dirty="0">
                <a:solidFill>
                  <a:srgbClr val="FFC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인공지능</a:t>
            </a:r>
            <a:br>
              <a:rPr lang="en-US" altLang="ko-KR" sz="4800" b="1" dirty="0">
                <a:solidFill>
                  <a:srgbClr val="FFC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z="3000" b="1" dirty="0">
                <a:solidFill>
                  <a:srgbClr val="FFC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CHAPTER 5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97304" y="6509253"/>
            <a:ext cx="1407758" cy="261610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pPr lvl="0"/>
            <a:r>
              <a:rPr lang="en-US" altLang="ko-KR" sz="1100" dirty="0">
                <a:solidFill>
                  <a:srgbClr val="21262A"/>
                </a:solidFill>
                <a:latin typeface="맑은 고딕" panose="020B0503020000020004" pitchFamily="50" charset="-127"/>
              </a:rPr>
              <a:t>www.pptbizca.co.kr</a:t>
            </a:r>
            <a:endParaRPr lang="ko-KR" altLang="en-US" sz="3600" dirty="0">
              <a:solidFill>
                <a:srgbClr val="21262A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368757" y="3531635"/>
            <a:ext cx="2705159" cy="672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</a:rPr>
              <a:t>윤정인</a:t>
            </a:r>
            <a:br>
              <a:rPr lang="en-US" altLang="ko-KR" sz="1600" b="1" dirty="0">
                <a:solidFill>
                  <a:schemeClr val="bg1"/>
                </a:solidFill>
              </a:rPr>
            </a:br>
            <a:r>
              <a:rPr lang="en-US" altLang="ko-KR" sz="1050" dirty="0">
                <a:solidFill>
                  <a:schemeClr val="bg1"/>
                </a:solidFill>
              </a:rPr>
              <a:t>2020531001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A9CB0E-9E16-42D4-B673-F51E3EA454D5}"/>
              </a:ext>
            </a:extLst>
          </p:cNvPr>
          <p:cNvSpPr txBox="1"/>
          <p:nvPr/>
        </p:nvSpPr>
        <p:spPr>
          <a:xfrm>
            <a:off x="340655" y="472792"/>
            <a:ext cx="302999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파이썬으로 배우는 머신러닝과 딥러닝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52B36C-C0EE-42C8-B833-E9B0053F1CAC}"/>
              </a:ext>
            </a:extLst>
          </p:cNvPr>
          <p:cNvSpPr txBox="1"/>
          <p:nvPr/>
        </p:nvSpPr>
        <p:spPr>
          <a:xfrm>
            <a:off x="7834796" y="4783727"/>
            <a:ext cx="10679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3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[6</a:t>
            </a:r>
            <a:r>
              <a:rPr lang="ko-KR" altLang="en-US" sz="13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주차 발표</a:t>
            </a:r>
            <a:r>
              <a:rPr lang="en-US" altLang="ko-KR" sz="13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]</a:t>
            </a:r>
            <a:endParaRPr lang="ko-KR" altLang="en-US" sz="1300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3328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ED31AF54-C6ED-4E2D-B2EB-4126D27C9A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0251060"/>
              </p:ext>
            </p:extLst>
          </p:nvPr>
        </p:nvGraphicFramePr>
        <p:xfrm>
          <a:off x="890587" y="2916651"/>
          <a:ext cx="4925392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55913">
                  <a:extLst>
                    <a:ext uri="{9D8B030D-6E8A-4147-A177-3AD203B41FA5}">
                      <a16:colId xmlns:a16="http://schemas.microsoft.com/office/drawing/2014/main" val="1595347921"/>
                    </a:ext>
                  </a:extLst>
                </a:gridCol>
                <a:gridCol w="3169479">
                  <a:extLst>
                    <a:ext uri="{9D8B030D-6E8A-4147-A177-3AD203B41FA5}">
                      <a16:colId xmlns:a16="http://schemas.microsoft.com/office/drawing/2014/main" val="25160043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인스턴스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IBM PC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2019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 버전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683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클래스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컴퓨터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4456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모델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IBM PC 2019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7410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CPU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INTEL i9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1859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RAM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32MB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6347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그래픽 카드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GeForce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7123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가격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2000000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7898843"/>
                  </a:ext>
                </a:extLst>
              </a:tr>
            </a:tbl>
          </a:graphicData>
        </a:graphic>
      </p:graphicFrame>
      <p:graphicFrame>
        <p:nvGraphicFramePr>
          <p:cNvPr id="4" name="표 7">
            <a:extLst>
              <a:ext uri="{FF2B5EF4-FFF2-40B4-BE49-F238E27FC236}">
                <a16:creationId xmlns:a16="http://schemas.microsoft.com/office/drawing/2014/main" id="{51AC582F-CE2E-4543-8C55-7C4A638B31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834085"/>
              </p:ext>
            </p:extLst>
          </p:nvPr>
        </p:nvGraphicFramePr>
        <p:xfrm>
          <a:off x="6463661" y="2916651"/>
          <a:ext cx="4050748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26817">
                  <a:extLst>
                    <a:ext uri="{9D8B030D-6E8A-4147-A177-3AD203B41FA5}">
                      <a16:colId xmlns:a16="http://schemas.microsoft.com/office/drawing/2014/main" val="556266263"/>
                    </a:ext>
                  </a:extLst>
                </a:gridCol>
                <a:gridCol w="2623931">
                  <a:extLst>
                    <a:ext uri="{9D8B030D-6E8A-4147-A177-3AD203B41FA5}">
                      <a16:colId xmlns:a16="http://schemas.microsoft.com/office/drawing/2014/main" val="3334237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클래스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컴퓨터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358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모델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6562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CPU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758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RAM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[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기본값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] 8MB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0872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그래픽 카드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5069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가격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1916140"/>
                  </a:ext>
                </a:extLst>
              </a:tr>
            </a:tbl>
          </a:graphicData>
        </a:graphic>
      </p:graphicFrame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81331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프레임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(Frame)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과 상속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E1512D-BAEA-4418-8E99-776577F1BC98}"/>
              </a:ext>
            </a:extLst>
          </p:cNvPr>
          <p:cNvSpPr txBox="1"/>
          <p:nvPr/>
        </p:nvSpPr>
        <p:spPr>
          <a:xfrm>
            <a:off x="2204412" y="1771902"/>
            <a:ext cx="22977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인스턴스 프레임</a:t>
            </a:r>
            <a:b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(Instance Frame)</a:t>
            </a:r>
            <a:endParaRPr lang="ko-KR" altLang="en-US" sz="20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38DD05-EBDD-4566-8069-B4C864B8C313}"/>
              </a:ext>
            </a:extLst>
          </p:cNvPr>
          <p:cNvSpPr txBox="1"/>
          <p:nvPr/>
        </p:nvSpPr>
        <p:spPr>
          <a:xfrm>
            <a:off x="7396935" y="1809114"/>
            <a:ext cx="1886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클래스 프레임</a:t>
            </a:r>
            <a:b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(Class Frame)</a:t>
            </a:r>
            <a:endParaRPr lang="ko-KR" altLang="en-US" sz="20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64F11C-ABF4-4C6F-B30A-431A029A84F3}"/>
              </a:ext>
            </a:extLst>
          </p:cNvPr>
          <p:cNvSpPr txBox="1"/>
          <p:nvPr/>
        </p:nvSpPr>
        <p:spPr>
          <a:xfrm>
            <a:off x="3049354" y="144547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객체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27E300-4963-4BE9-BED0-C6EAFC4026D4}"/>
              </a:ext>
            </a:extLst>
          </p:cNvPr>
          <p:cNvSpPr txBox="1"/>
          <p:nvPr/>
        </p:nvSpPr>
        <p:spPr>
          <a:xfrm>
            <a:off x="7930221" y="1445478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클래스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8784768-1A7D-4D41-A628-4E68FAE20171}"/>
              </a:ext>
            </a:extLst>
          </p:cNvPr>
          <p:cNvSpPr/>
          <p:nvPr/>
        </p:nvSpPr>
        <p:spPr>
          <a:xfrm>
            <a:off x="3129652" y="3350874"/>
            <a:ext cx="447261" cy="22004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E1589B8-C44A-4D23-BA9B-65638F7390B5}"/>
              </a:ext>
            </a:extLst>
          </p:cNvPr>
          <p:cNvSpPr/>
          <p:nvPr/>
        </p:nvSpPr>
        <p:spPr>
          <a:xfrm>
            <a:off x="7930221" y="2916651"/>
            <a:ext cx="447261" cy="22004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289EF11D-C75B-4803-9E65-4C3A62A3C411}"/>
              </a:ext>
            </a:extLst>
          </p:cNvPr>
          <p:cNvCxnSpPr>
            <a:cxnSpLocks/>
            <a:endCxn id="20" idx="0"/>
          </p:cNvCxnSpPr>
          <p:nvPr/>
        </p:nvCxnSpPr>
        <p:spPr>
          <a:xfrm flipV="1">
            <a:off x="3881682" y="2916651"/>
            <a:ext cx="4272170" cy="558038"/>
          </a:xfrm>
          <a:prstGeom prst="bentConnector4">
            <a:avLst>
              <a:gd name="adj1" fmla="val 388"/>
              <a:gd name="adj2" fmla="val 140965"/>
            </a:avLst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398EBE2A-AF5D-4C9E-A04A-5C5E35925A7F}"/>
              </a:ext>
            </a:extLst>
          </p:cNvPr>
          <p:cNvSpPr/>
          <p:nvPr/>
        </p:nvSpPr>
        <p:spPr>
          <a:xfrm>
            <a:off x="3860353" y="3437084"/>
            <a:ext cx="75210" cy="7521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854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81331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프레임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(Frame)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과 상속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8BE6CF-7504-4885-95CF-9C4FE87A86E5}"/>
              </a:ext>
            </a:extLst>
          </p:cNvPr>
          <p:cNvSpPr/>
          <p:nvPr/>
        </p:nvSpPr>
        <p:spPr>
          <a:xfrm>
            <a:off x="5011743" y="2591147"/>
            <a:ext cx="1637212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 </a:t>
            </a:r>
            <a:r>
              <a:rPr lang="en-US" altLang="ko-KR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</a:t>
            </a:r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자동차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F52FF64-ABAF-4DB4-8626-DA28BA9E4CBE}"/>
              </a:ext>
            </a:extLst>
          </p:cNvPr>
          <p:cNvSpPr/>
          <p:nvPr/>
        </p:nvSpPr>
        <p:spPr>
          <a:xfrm>
            <a:off x="2550151" y="3697354"/>
            <a:ext cx="1637212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 </a:t>
            </a:r>
            <a:r>
              <a:rPr lang="en-US" altLang="ko-KR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</a:t>
            </a:r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엔진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3A0A4BF-E7CD-4847-93FC-1B9DD4E31696}"/>
              </a:ext>
            </a:extLst>
          </p:cNvPr>
          <p:cNvSpPr/>
          <p:nvPr/>
        </p:nvSpPr>
        <p:spPr>
          <a:xfrm>
            <a:off x="5011743" y="3697353"/>
            <a:ext cx="1637212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 </a:t>
            </a:r>
            <a:r>
              <a:rPr lang="en-US" altLang="ko-KR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</a:t>
            </a:r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차체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B35354B-0B37-4CCB-959A-398743F17C36}"/>
              </a:ext>
            </a:extLst>
          </p:cNvPr>
          <p:cNvSpPr/>
          <p:nvPr/>
        </p:nvSpPr>
        <p:spPr>
          <a:xfrm>
            <a:off x="7473335" y="3675974"/>
            <a:ext cx="1637212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 </a:t>
            </a:r>
            <a:r>
              <a:rPr lang="en-US" altLang="ko-KR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</a:t>
            </a:r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변속기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1FCF294-834B-4F30-9EF6-8ED301B4A545}"/>
              </a:ext>
            </a:extLst>
          </p:cNvPr>
          <p:cNvCxnSpPr>
            <a:stCxn id="21" idx="0"/>
            <a:endCxn id="15" idx="2"/>
          </p:cNvCxnSpPr>
          <p:nvPr/>
        </p:nvCxnSpPr>
        <p:spPr>
          <a:xfrm flipV="1">
            <a:off x="5830349" y="3052812"/>
            <a:ext cx="0" cy="644541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985EB4E-3E40-4CC2-8022-DBFBB97C61F7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3368757" y="3150702"/>
            <a:ext cx="2336304" cy="546652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7826FBD8-78D3-4B28-84E9-6C34524411E5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5980647" y="3150702"/>
            <a:ext cx="2311294" cy="525272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F1AD166-7F96-40C0-81A8-50FC5122A16A}"/>
              </a:ext>
            </a:extLst>
          </p:cNvPr>
          <p:cNvSpPr txBox="1"/>
          <p:nvPr/>
        </p:nvSpPr>
        <p:spPr>
          <a:xfrm>
            <a:off x="4311279" y="1603278"/>
            <a:ext cx="30381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일부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(a-part-of)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관계 표시</a:t>
            </a:r>
          </a:p>
        </p:txBody>
      </p:sp>
    </p:spTree>
    <p:extLst>
      <p:ext uri="{BB962C8B-B14F-4D97-AF65-F5344CB8AC3E}">
        <p14:creationId xmlns:p14="http://schemas.microsoft.com/office/powerpoint/2010/main" val="314583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98002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프레임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(Frame)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의 장단점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715954-42D1-4AE6-ACA9-BD7355C68D65}"/>
              </a:ext>
            </a:extLst>
          </p:cNvPr>
          <p:cNvSpPr txBox="1"/>
          <p:nvPr/>
        </p:nvSpPr>
        <p:spPr>
          <a:xfrm>
            <a:off x="393561" y="1707947"/>
            <a:ext cx="239681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프레임의 장점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45CB6-4098-44A4-A5B6-271B40C69A39}"/>
              </a:ext>
            </a:extLst>
          </p:cNvPr>
          <p:cNvSpPr txBox="1"/>
          <p:nvPr/>
        </p:nvSpPr>
        <p:spPr>
          <a:xfrm>
            <a:off x="595568" y="2261945"/>
            <a:ext cx="10055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각각의 독립된 프레임으로 수집되어 계층적이고 조직적인 구성이 가능하여 효율적으로  문제 해결이 가능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8A6F16-E3D9-45C3-BA19-E3B53C3771C4}"/>
              </a:ext>
            </a:extLst>
          </p:cNvPr>
          <p:cNvSpPr txBox="1"/>
          <p:nvPr/>
        </p:nvSpPr>
        <p:spPr>
          <a:xfrm>
            <a:off x="595568" y="2661942"/>
            <a:ext cx="7040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관련된 지식을 한곳으로 모을 수 있으며 일반인들도 쉽게 이해할 수 있음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F11790-9EBB-4FC3-BAD6-C347990B2C9C}"/>
              </a:ext>
            </a:extLst>
          </p:cNvPr>
          <p:cNvSpPr txBox="1"/>
          <p:nvPr/>
        </p:nvSpPr>
        <p:spPr>
          <a:xfrm>
            <a:off x="393561" y="4087306"/>
            <a:ext cx="239681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프레임의 단점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7FDFD4-37B1-45D2-9528-50DCE4DCA800}"/>
              </a:ext>
            </a:extLst>
          </p:cNvPr>
          <p:cNvSpPr txBox="1"/>
          <p:nvPr/>
        </p:nvSpPr>
        <p:spPr>
          <a:xfrm>
            <a:off x="595568" y="4641304"/>
            <a:ext cx="7358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슬롯이나 메소드에 대한 표준이 없고 복잡하기 때문에 지식을 생성하기 힘듦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43AA62-D51E-4BBF-BECF-F33EAE5535E8}"/>
              </a:ext>
            </a:extLst>
          </p:cNvPr>
          <p:cNvSpPr txBox="1"/>
          <p:nvPr/>
        </p:nvSpPr>
        <p:spPr>
          <a:xfrm>
            <a:off x="595568" y="5041301"/>
            <a:ext cx="349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프레임과 관련된 추론 방법이 없음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544D1C-382E-4268-BE6F-83CA90EBE526}"/>
              </a:ext>
            </a:extLst>
          </p:cNvPr>
          <p:cNvSpPr txBox="1"/>
          <p:nvPr/>
        </p:nvSpPr>
        <p:spPr>
          <a:xfrm>
            <a:off x="595568" y="5444117"/>
            <a:ext cx="5506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추론을 하려면 전문가 시스템과 결합하여 사용하여야 함</a:t>
            </a:r>
          </a:p>
        </p:txBody>
      </p:sp>
    </p:spTree>
    <p:extLst>
      <p:ext uri="{BB962C8B-B14F-4D97-AF65-F5344CB8AC3E}">
        <p14:creationId xmlns:p14="http://schemas.microsoft.com/office/powerpoint/2010/main" val="326771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0214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논리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(Logic)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1FEA8F-DBFB-492C-BE6E-F3AD27D7B40A}"/>
              </a:ext>
            </a:extLst>
          </p:cNvPr>
          <p:cNvSpPr txBox="1"/>
          <p:nvPr/>
        </p:nvSpPr>
        <p:spPr>
          <a:xfrm>
            <a:off x="3180264" y="1192700"/>
            <a:ext cx="540083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만약 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ko-KR" altLang="en-US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가 새라면 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ko-KR" altLang="en-US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는 날개를 가질 것이다</a:t>
            </a:r>
          </a:p>
        </p:txBody>
      </p:sp>
      <p:sp>
        <p:nvSpPr>
          <p:cNvPr id="16" name="화살표: 갈매기형 수장 15">
            <a:extLst>
              <a:ext uri="{FF2B5EF4-FFF2-40B4-BE49-F238E27FC236}">
                <a16:creationId xmlns:a16="http://schemas.microsoft.com/office/drawing/2014/main" id="{082D2D09-3CCF-435C-824B-F921CDC35441}"/>
              </a:ext>
            </a:extLst>
          </p:cNvPr>
          <p:cNvSpPr/>
          <p:nvPr/>
        </p:nvSpPr>
        <p:spPr>
          <a:xfrm rot="5400000">
            <a:off x="5642155" y="1795353"/>
            <a:ext cx="477054" cy="477054"/>
          </a:xfrm>
          <a:prstGeom prst="chevron">
            <a:avLst>
              <a:gd name="adj" fmla="val 3541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4959379-D4D2-4D49-A520-AAFB0846F7F1}"/>
                  </a:ext>
                </a:extLst>
              </p:cNvPr>
              <p:cNvSpPr txBox="1"/>
              <p:nvPr/>
            </p:nvSpPr>
            <p:spPr>
              <a:xfrm>
                <a:off x="3667736" y="2445422"/>
                <a:ext cx="442589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altLang="ko-KR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m:rPr>
                            <m:nor/>
                          </m:rPr>
                          <a:rPr lang="en-US" altLang="ko-KR" sz="2000" dirty="0">
                            <a:solidFill>
                              <a:schemeClr val="bg1"/>
                            </a:solidFill>
                            <a:latin typeface="Noto Sans CJK KR Light" panose="020B0300000000000000" pitchFamily="34" charset="-127"/>
                            <a:ea typeface="Noto Sans CJK KR Light" panose="020B0300000000000000" pitchFamily="34" charset="-127"/>
                          </a:rPr>
                          <m:t>x</m:t>
                        </m:r>
                      </m:e>
                    </m:d>
                  </m:oMath>
                </a14:m>
                <a:r>
                  <a:rPr lang="ko-KR" altLang="en-US" sz="2000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 </a:t>
                </a:r>
                <a:r>
                  <a:rPr lang="en-US" altLang="ko-KR" sz="2000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{ is_a(x, Bird) </a:t>
                </a:r>
                <a:r>
                  <a:rPr lang="ko-KR" altLang="en-US" sz="2000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→ </a:t>
                </a:r>
                <a:r>
                  <a:rPr lang="en-US" altLang="ko-KR" sz="2000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has(x, Wings) }</a:t>
                </a:r>
                <a:endParaRPr lang="ko-KR" altLang="en-US" sz="20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4959379-D4D2-4D49-A520-AAFB0846F7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7736" y="2445422"/>
                <a:ext cx="4425892" cy="307777"/>
              </a:xfrm>
              <a:prstGeom prst="rect">
                <a:avLst/>
              </a:prstGeom>
              <a:blipFill>
                <a:blip r:embed="rId3"/>
                <a:stretch>
                  <a:fillRect t="-27451" r="-2479" b="-470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0C10B946-FE5E-4FB4-8FCE-82617F03C8E8}"/>
              </a:ext>
            </a:extLst>
          </p:cNvPr>
          <p:cNvSpPr txBox="1"/>
          <p:nvPr/>
        </p:nvSpPr>
        <p:spPr>
          <a:xfrm>
            <a:off x="350079" y="3498573"/>
            <a:ext cx="655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장점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EB9F4E-BFF9-4B54-A123-A8678A8766A5}"/>
              </a:ext>
            </a:extLst>
          </p:cNvPr>
          <p:cNvSpPr txBox="1"/>
          <p:nvPr/>
        </p:nvSpPr>
        <p:spPr>
          <a:xfrm>
            <a:off x="608463" y="3898683"/>
            <a:ext cx="6405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수학적인 근거를 바탕으로 논리 개념을 자연스럽게 표현할 수 있다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23C15AD-CFA5-47CB-90AA-028A1BEE8E37}"/>
              </a:ext>
            </a:extLst>
          </p:cNvPr>
          <p:cNvSpPr/>
          <p:nvPr/>
        </p:nvSpPr>
        <p:spPr>
          <a:xfrm>
            <a:off x="3024010" y="983974"/>
            <a:ext cx="5713345" cy="2044916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2124AC-ECDC-4977-8F42-D92329D8CB87}"/>
              </a:ext>
            </a:extLst>
          </p:cNvPr>
          <p:cNvSpPr txBox="1"/>
          <p:nvPr/>
        </p:nvSpPr>
        <p:spPr>
          <a:xfrm>
            <a:off x="608463" y="4342445"/>
            <a:ext cx="4818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지식의 첨가와 삭제가 용이하고 비교적 단순하다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407BD8-802D-44E8-9C8C-545B57CFE00A}"/>
              </a:ext>
            </a:extLst>
          </p:cNvPr>
          <p:cNvSpPr txBox="1"/>
          <p:nvPr/>
        </p:nvSpPr>
        <p:spPr>
          <a:xfrm>
            <a:off x="374693" y="5116711"/>
            <a:ext cx="655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단점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48E436-6F19-43AA-B5F3-5F63AEE02FF4}"/>
              </a:ext>
            </a:extLst>
          </p:cNvPr>
          <p:cNvSpPr txBox="1"/>
          <p:nvPr/>
        </p:nvSpPr>
        <p:spPr>
          <a:xfrm>
            <a:off x="633077" y="5516821"/>
            <a:ext cx="3095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절차적인 지식 표현이 어렵다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2034BD-5FC5-4365-A766-3811A9192467}"/>
              </a:ext>
            </a:extLst>
          </p:cNvPr>
          <p:cNvSpPr txBox="1"/>
          <p:nvPr/>
        </p:nvSpPr>
        <p:spPr>
          <a:xfrm>
            <a:off x="633077" y="5960583"/>
            <a:ext cx="7093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사실의 구성 법칙이 부족하므로 실세계의 복잡한 구조를 표현하기 어렵다</a:t>
            </a:r>
          </a:p>
        </p:txBody>
      </p:sp>
    </p:spTree>
    <p:extLst>
      <p:ext uri="{BB962C8B-B14F-4D97-AF65-F5344CB8AC3E}">
        <p14:creationId xmlns:p14="http://schemas.microsoft.com/office/powerpoint/2010/main" val="2107419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9108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명제 논리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594CF4-282E-4146-AFBB-630FD1CB0357}"/>
              </a:ext>
            </a:extLst>
          </p:cNvPr>
          <p:cNvSpPr txBox="1"/>
          <p:nvPr/>
        </p:nvSpPr>
        <p:spPr>
          <a:xfrm>
            <a:off x="686601" y="1816292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 = 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B04066-79C2-4939-A7CF-1EB6044E67C4}"/>
              </a:ext>
            </a:extLst>
          </p:cNvPr>
          <p:cNvSpPr txBox="1"/>
          <p:nvPr/>
        </p:nvSpPr>
        <p:spPr>
          <a:xfrm>
            <a:off x="1241561" y="1816292"/>
            <a:ext cx="3940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마트는 월요일부터 토요일까지 영업한다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F3252C-4329-4801-ADF9-523EB6FC267A}"/>
              </a:ext>
            </a:extLst>
          </p:cNvPr>
          <p:cNvSpPr txBox="1"/>
          <p:nvPr/>
        </p:nvSpPr>
        <p:spPr>
          <a:xfrm>
            <a:off x="660953" y="230662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 = 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FB3B67-8D18-4BF1-9457-EEB319D9F1FF}"/>
              </a:ext>
            </a:extLst>
          </p:cNvPr>
          <p:cNvSpPr txBox="1"/>
          <p:nvPr/>
        </p:nvSpPr>
        <p:spPr>
          <a:xfrm>
            <a:off x="1241561" y="2306623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오늘은 일요일이다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ED265F-029C-4B9B-A855-57FA3B5F6B99}"/>
              </a:ext>
            </a:extLst>
          </p:cNvPr>
          <p:cNvSpPr txBox="1"/>
          <p:nvPr/>
        </p:nvSpPr>
        <p:spPr>
          <a:xfrm>
            <a:off x="684998" y="279695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R = 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156698-45A7-464A-A8E8-203A2C97E207}"/>
              </a:ext>
            </a:extLst>
          </p:cNvPr>
          <p:cNvSpPr txBox="1"/>
          <p:nvPr/>
        </p:nvSpPr>
        <p:spPr>
          <a:xfrm>
            <a:off x="1265606" y="2796954"/>
            <a:ext cx="2882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오늘 마트는 영업하지 않는다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F6DAF71-331F-40ED-AF6F-75C4187D8910}"/>
              </a:ext>
            </a:extLst>
          </p:cNvPr>
          <p:cNvSpPr txBox="1"/>
          <p:nvPr/>
        </p:nvSpPr>
        <p:spPr>
          <a:xfrm>
            <a:off x="5857417" y="1820997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 = 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A1ED1E9-5287-4973-8748-485D0C486C2B}"/>
              </a:ext>
            </a:extLst>
          </p:cNvPr>
          <p:cNvSpPr txBox="1"/>
          <p:nvPr/>
        </p:nvSpPr>
        <p:spPr>
          <a:xfrm>
            <a:off x="6278999" y="1820997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오늘은 휴일이다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E4F99B6-2EEF-4A78-A0EC-9D0D4B8F98D1}"/>
              </a:ext>
            </a:extLst>
          </p:cNvPr>
          <p:cNvSpPr txBox="1"/>
          <p:nvPr/>
        </p:nvSpPr>
        <p:spPr>
          <a:xfrm>
            <a:off x="5857417" y="2354782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 = 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25752B-C490-42FB-B433-566BE2A27F5F}"/>
              </a:ext>
            </a:extLst>
          </p:cNvPr>
          <p:cNvSpPr txBox="1"/>
          <p:nvPr/>
        </p:nvSpPr>
        <p:spPr>
          <a:xfrm>
            <a:off x="6278999" y="2354782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오늘은 수업이 없다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2E58869-6EDF-43E9-84FE-F970C65CDA64}"/>
              </a:ext>
            </a:extLst>
          </p:cNvPr>
          <p:cNvSpPr txBox="1"/>
          <p:nvPr/>
        </p:nvSpPr>
        <p:spPr>
          <a:xfrm>
            <a:off x="5857417" y="2874246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E  = 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64910C3-7255-4763-93BD-A7A13CAF7BC5}"/>
              </a:ext>
            </a:extLst>
          </p:cNvPr>
          <p:cNvSpPr/>
          <p:nvPr/>
        </p:nvSpPr>
        <p:spPr>
          <a:xfrm>
            <a:off x="566530" y="1739348"/>
            <a:ext cx="4615533" cy="160020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ECD285-BBAC-464A-BDF6-A1A3FB43555B}"/>
              </a:ext>
            </a:extLst>
          </p:cNvPr>
          <p:cNvSpPr txBox="1"/>
          <p:nvPr/>
        </p:nvSpPr>
        <p:spPr>
          <a:xfrm>
            <a:off x="434929" y="1349765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단순 명제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55C7872-2E00-44D6-98D7-EBE242A79432}"/>
              </a:ext>
            </a:extLst>
          </p:cNvPr>
          <p:cNvSpPr/>
          <p:nvPr/>
        </p:nvSpPr>
        <p:spPr>
          <a:xfrm>
            <a:off x="5851254" y="1739348"/>
            <a:ext cx="5521295" cy="160020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B21E334-DA81-47FA-8CBA-BE40F014477F}"/>
              </a:ext>
            </a:extLst>
          </p:cNvPr>
          <p:cNvSpPr txBox="1"/>
          <p:nvPr/>
        </p:nvSpPr>
        <p:spPr>
          <a:xfrm>
            <a:off x="5737023" y="1357472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복합 명제</a:t>
            </a:r>
          </a:p>
        </p:txBody>
      </p:sp>
      <p:graphicFrame>
        <p:nvGraphicFramePr>
          <p:cNvPr id="20" name="표 4">
            <a:extLst>
              <a:ext uri="{FF2B5EF4-FFF2-40B4-BE49-F238E27FC236}">
                <a16:creationId xmlns:a16="http://schemas.microsoft.com/office/drawing/2014/main" id="{A1B045C0-9E54-40C8-9FB2-7402ECB9C8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1640180"/>
              </p:ext>
            </p:extLst>
          </p:nvPr>
        </p:nvGraphicFramePr>
        <p:xfrm>
          <a:off x="1677924" y="4427153"/>
          <a:ext cx="8128002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3973941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8506041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5011221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7212997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41878742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550282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A</a:t>
                      </a:r>
                      <a:endParaRPr lang="ko-KR" altLang="en-US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B</a:t>
                      </a:r>
                      <a:endParaRPr lang="ko-KR" altLang="en-US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NOT A</a:t>
                      </a:r>
                      <a:endParaRPr lang="ko-KR" altLang="en-US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A AND B</a:t>
                      </a:r>
                      <a:endParaRPr lang="ko-KR" altLang="en-US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A OR B</a:t>
                      </a:r>
                      <a:endParaRPr lang="ko-KR" altLang="en-US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A</a:t>
                      </a:r>
                      <a:r>
                        <a:rPr lang="ko-KR" altLang="en-US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→</a:t>
                      </a:r>
                      <a:r>
                        <a:rPr lang="en-US" altLang="ko-KR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B</a:t>
                      </a:r>
                      <a:endParaRPr lang="ko-KR" altLang="en-US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1972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1249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1756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9677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F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903405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3BCBB288-534F-4B87-A339-5FBC3003834D}"/>
              </a:ext>
            </a:extLst>
          </p:cNvPr>
          <p:cNvSpPr txBox="1"/>
          <p:nvPr/>
        </p:nvSpPr>
        <p:spPr>
          <a:xfrm>
            <a:off x="4829455" y="4053116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복합 명제의 논리 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DDD0ED-52FB-48E2-9EAE-B1E32848B834}"/>
              </a:ext>
            </a:extLst>
          </p:cNvPr>
          <p:cNvSpPr txBox="1"/>
          <p:nvPr/>
        </p:nvSpPr>
        <p:spPr>
          <a:xfrm>
            <a:off x="6323866" y="286519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0224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80369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명제 논리에서의 추론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07548F-CF22-4056-95C7-1B2D03515508}"/>
              </a:ext>
            </a:extLst>
          </p:cNvPr>
          <p:cNvSpPr txBox="1"/>
          <p:nvPr/>
        </p:nvSpPr>
        <p:spPr>
          <a:xfrm>
            <a:off x="3280451" y="2545715"/>
            <a:ext cx="57551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만약 오늘이 월요일이면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홍길동은 일하러 간다</a:t>
            </a:r>
            <a:endParaRPr lang="en-US" altLang="ko-KR" sz="2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사실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오늘이 월요일이다</a:t>
            </a:r>
            <a:endParaRPr lang="en-US" altLang="ko-KR" sz="2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098C14-099B-4CFC-991A-2749858F8524}"/>
              </a:ext>
            </a:extLst>
          </p:cNvPr>
          <p:cNvSpPr txBox="1"/>
          <p:nvPr/>
        </p:nvSpPr>
        <p:spPr>
          <a:xfrm>
            <a:off x="3280451" y="4536421"/>
            <a:ext cx="5200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</a:t>
            </a:r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추론된 사실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따라서 홍길동은 일하러 갈 것이다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1B90663-0E99-404A-A6F8-1DA45C130876}"/>
              </a:ext>
            </a:extLst>
          </p:cNvPr>
          <p:cNvCxnSpPr/>
          <p:nvPr/>
        </p:nvCxnSpPr>
        <p:spPr>
          <a:xfrm>
            <a:off x="5755333" y="3721608"/>
            <a:ext cx="0" cy="23882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755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33230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명제논리 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모더스 포넌스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(Modus Ponens)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B38C69-0BAF-428A-BB33-2F6874352F12}"/>
              </a:ext>
            </a:extLst>
          </p:cNvPr>
          <p:cNvSpPr txBox="1"/>
          <p:nvPr/>
        </p:nvSpPr>
        <p:spPr>
          <a:xfrm>
            <a:off x="1948069" y="2828835"/>
            <a:ext cx="16078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규칙   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 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B</a:t>
            </a:r>
            <a:b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사실   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</a:t>
            </a:r>
          </a:p>
          <a:p>
            <a:endParaRPr lang="en-US" altLang="ko-KR" sz="2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결론    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C81E36-07C6-4AAE-B5D5-42FD6C917BD2}"/>
              </a:ext>
            </a:extLst>
          </p:cNvPr>
          <p:cNvSpPr txBox="1"/>
          <p:nvPr/>
        </p:nvSpPr>
        <p:spPr>
          <a:xfrm>
            <a:off x="4687987" y="2828834"/>
            <a:ext cx="62848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홍길동이 세계일주 중이라면 → 로또에 당첨된 것이다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  <a:b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홍길동은 세계일주 중이다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</a:p>
          <a:p>
            <a:endParaRPr lang="en-US" altLang="ko-KR" sz="2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홍길동은 로또에 당첨된 것이다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49587690-B11C-486E-80C5-2236DE80AC18}"/>
              </a:ext>
            </a:extLst>
          </p:cNvPr>
          <p:cNvCxnSpPr>
            <a:cxnSpLocks/>
          </p:cNvCxnSpPr>
          <p:nvPr/>
        </p:nvCxnSpPr>
        <p:spPr>
          <a:xfrm>
            <a:off x="3727174" y="3448879"/>
            <a:ext cx="54665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347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301948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명제 논리 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부정 논법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(Modus Tollens)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B38C69-0BAF-428A-BB33-2F6874352F12}"/>
              </a:ext>
            </a:extLst>
          </p:cNvPr>
          <p:cNvSpPr txBox="1"/>
          <p:nvPr/>
        </p:nvSpPr>
        <p:spPr>
          <a:xfrm>
            <a:off x="743793" y="2828835"/>
            <a:ext cx="18486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규칙   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 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B</a:t>
            </a:r>
            <a:b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사실   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NOT B</a:t>
            </a:r>
          </a:p>
          <a:p>
            <a:endParaRPr lang="en-US" altLang="ko-KR" sz="2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결론    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NOT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C81E36-07C6-4AAE-B5D5-42FD6C917BD2}"/>
              </a:ext>
            </a:extLst>
          </p:cNvPr>
          <p:cNvSpPr txBox="1"/>
          <p:nvPr/>
        </p:nvSpPr>
        <p:spPr>
          <a:xfrm>
            <a:off x="3723892" y="2828834"/>
            <a:ext cx="77756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어떤 동물이 강아지라면 → 어떤 동물은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4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개의 다리를 가지고 있지 않다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  <a:b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어떤 동물은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4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개의 다리를 가지고 있지 않다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</a:p>
          <a:p>
            <a:endParaRPr lang="en-US" altLang="ko-KR" sz="2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어떤 동물은 강아지가 아니다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49587690-B11C-486E-80C5-2236DE80AC18}"/>
              </a:ext>
            </a:extLst>
          </p:cNvPr>
          <p:cNvCxnSpPr>
            <a:cxnSpLocks/>
          </p:cNvCxnSpPr>
          <p:nvPr/>
        </p:nvCxnSpPr>
        <p:spPr>
          <a:xfrm>
            <a:off x="2763079" y="3448879"/>
            <a:ext cx="54665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991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262604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명제 논리 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- 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삼단 논법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(syllogism)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B38C69-0BAF-428A-BB33-2F6874352F12}"/>
              </a:ext>
            </a:extLst>
          </p:cNvPr>
          <p:cNvSpPr txBox="1"/>
          <p:nvPr/>
        </p:nvSpPr>
        <p:spPr>
          <a:xfrm>
            <a:off x="3298149" y="2828835"/>
            <a:ext cx="18486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규칙   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 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B</a:t>
            </a:r>
            <a:b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사실   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B 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</a:t>
            </a:r>
            <a:b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endParaRPr lang="en-US" altLang="ko-KR" sz="2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결론    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  </a:t>
            </a:r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C81E36-07C6-4AAE-B5D5-42FD6C917BD2}"/>
              </a:ext>
            </a:extLst>
          </p:cNvPr>
          <p:cNvSpPr txBox="1"/>
          <p:nvPr/>
        </p:nvSpPr>
        <p:spPr>
          <a:xfrm>
            <a:off x="6278249" y="2828834"/>
            <a:ext cx="30446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소크라테스는 인간이다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  <a:b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인간은 죽는다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</a:p>
          <a:p>
            <a:endParaRPr lang="en-US" altLang="ko-KR" sz="2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소크라테스는 죽는다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49587690-B11C-486E-80C5-2236DE80AC18}"/>
              </a:ext>
            </a:extLst>
          </p:cNvPr>
          <p:cNvCxnSpPr>
            <a:cxnSpLocks/>
          </p:cNvCxnSpPr>
          <p:nvPr/>
        </p:nvCxnSpPr>
        <p:spPr>
          <a:xfrm>
            <a:off x="5317435" y="3448879"/>
            <a:ext cx="54665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421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9108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술어 논리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58D555-B950-4A2B-915D-4E2422475DAF}"/>
              </a:ext>
            </a:extLst>
          </p:cNvPr>
          <p:cNvSpPr txBox="1"/>
          <p:nvPr/>
        </p:nvSpPr>
        <p:spPr>
          <a:xfrm>
            <a:off x="1334335" y="2643209"/>
            <a:ext cx="3937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명제 논리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Kim has a house</a:t>
            </a:r>
            <a:b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논리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HAS(Kim, house)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A7E08F-C866-4745-92D2-0768D9E4E2C8}"/>
              </a:ext>
            </a:extLst>
          </p:cNvPr>
          <p:cNvSpPr txBox="1"/>
          <p:nvPr/>
        </p:nvSpPr>
        <p:spPr>
          <a:xfrm>
            <a:off x="6684900" y="2643209"/>
            <a:ext cx="3937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명제 논리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The orange is yellow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논리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YELLOW(orange)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E7D32A-91CD-47CA-A379-DCE7DCC435E3}"/>
              </a:ext>
            </a:extLst>
          </p:cNvPr>
          <p:cNvSpPr txBox="1"/>
          <p:nvPr/>
        </p:nvSpPr>
        <p:spPr>
          <a:xfrm>
            <a:off x="2030075" y="3779583"/>
            <a:ext cx="23630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HAS</a:t>
            </a:r>
            <a:b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객체 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Kim, house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CD31F8-6E97-49EC-824F-CEF3EEDCF894}"/>
              </a:ext>
            </a:extLst>
          </p:cNvPr>
          <p:cNvSpPr txBox="1"/>
          <p:nvPr/>
        </p:nvSpPr>
        <p:spPr>
          <a:xfrm>
            <a:off x="7617932" y="3779583"/>
            <a:ext cx="2071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YELLOW</a:t>
            </a:r>
            <a:b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객체 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orange</a:t>
            </a:r>
          </a:p>
        </p:txBody>
      </p:sp>
    </p:spTree>
    <p:extLst>
      <p:ext uri="{BB962C8B-B14F-4D97-AF65-F5344CB8AC3E}">
        <p14:creationId xmlns:p14="http://schemas.microsoft.com/office/powerpoint/2010/main" val="508334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D3F2BF-6155-41D3-A452-3E76A25ABAF8}"/>
              </a:ext>
            </a:extLst>
          </p:cNvPr>
          <p:cNvSpPr txBox="1"/>
          <p:nvPr/>
        </p:nvSpPr>
        <p:spPr>
          <a:xfrm>
            <a:off x="3790309" y="605638"/>
            <a:ext cx="17876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  <a:latin typeface="Kozuka Gothic Pro B" panose="020B0800000000000000" pitchFamily="34" charset="-128"/>
                <a:ea typeface="Kozuka Gothic Pro B" panose="020B0800000000000000" pitchFamily="34" charset="-128"/>
              </a:rPr>
              <a:t>Contents</a:t>
            </a:r>
            <a:endParaRPr lang="ko-KR" altLang="en-US" sz="3000" dirty="0">
              <a:solidFill>
                <a:schemeClr val="bg1"/>
              </a:solidFill>
              <a:latin typeface="Kozuka Gothic Pro B" panose="020B0800000000000000" pitchFamily="34" charset="-128"/>
              <a:ea typeface="Noto Sans CJK KR Bold" panose="020B08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2D2D07A-1DE2-4431-8350-A95458DE50CC}"/>
              </a:ext>
            </a:extLst>
          </p:cNvPr>
          <p:cNvCxnSpPr>
            <a:cxnSpLocks/>
          </p:cNvCxnSpPr>
          <p:nvPr/>
        </p:nvCxnSpPr>
        <p:spPr>
          <a:xfrm>
            <a:off x="5708009" y="719938"/>
            <a:ext cx="0" cy="539563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F6468A0E-4C4D-44B6-8ACB-E4FEB5EBDEAE}"/>
              </a:ext>
            </a:extLst>
          </p:cNvPr>
          <p:cNvSpPr/>
          <p:nvPr/>
        </p:nvSpPr>
        <p:spPr>
          <a:xfrm>
            <a:off x="5642999" y="1203731"/>
            <a:ext cx="117446" cy="11744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8EBDEED-A1F2-4194-9F31-17C552063EE7}"/>
              </a:ext>
            </a:extLst>
          </p:cNvPr>
          <p:cNvSpPr/>
          <p:nvPr/>
        </p:nvSpPr>
        <p:spPr>
          <a:xfrm>
            <a:off x="5642999" y="1760304"/>
            <a:ext cx="117446" cy="1174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ECD8834-F7DE-49D6-A6ED-751697C92CDA}"/>
              </a:ext>
            </a:extLst>
          </p:cNvPr>
          <p:cNvSpPr/>
          <p:nvPr/>
        </p:nvSpPr>
        <p:spPr>
          <a:xfrm>
            <a:off x="5642999" y="2320983"/>
            <a:ext cx="117446" cy="1174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90FDB47-F127-4968-A6C6-AAD8B1ABABED}"/>
              </a:ext>
            </a:extLst>
          </p:cNvPr>
          <p:cNvSpPr/>
          <p:nvPr/>
        </p:nvSpPr>
        <p:spPr>
          <a:xfrm>
            <a:off x="5642999" y="2881662"/>
            <a:ext cx="117446" cy="1174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56690B1-40FB-4C8C-8E21-B87F55579B99}"/>
              </a:ext>
            </a:extLst>
          </p:cNvPr>
          <p:cNvSpPr/>
          <p:nvPr/>
        </p:nvSpPr>
        <p:spPr>
          <a:xfrm>
            <a:off x="5642999" y="3442341"/>
            <a:ext cx="117446" cy="1174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F75D3CB-128B-4ADA-B233-BE4C588D7F71}"/>
              </a:ext>
            </a:extLst>
          </p:cNvPr>
          <p:cNvSpPr/>
          <p:nvPr/>
        </p:nvSpPr>
        <p:spPr>
          <a:xfrm>
            <a:off x="5642999" y="4003020"/>
            <a:ext cx="117446" cy="1174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0667B07B-8A56-4513-A278-99598976DE5A}"/>
              </a:ext>
            </a:extLst>
          </p:cNvPr>
          <p:cNvSpPr/>
          <p:nvPr/>
        </p:nvSpPr>
        <p:spPr>
          <a:xfrm>
            <a:off x="5642999" y="4563699"/>
            <a:ext cx="117446" cy="1174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8EE6FBF-C6CE-4F82-B166-E6EEE93170C5}"/>
              </a:ext>
            </a:extLst>
          </p:cNvPr>
          <p:cNvSpPr/>
          <p:nvPr/>
        </p:nvSpPr>
        <p:spPr>
          <a:xfrm>
            <a:off x="5642999" y="5124378"/>
            <a:ext cx="117446" cy="1174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FC52A7B8-5087-4173-B1A5-90CBF83C3195}"/>
              </a:ext>
            </a:extLst>
          </p:cNvPr>
          <p:cNvSpPr/>
          <p:nvPr/>
        </p:nvSpPr>
        <p:spPr>
          <a:xfrm>
            <a:off x="5642999" y="5685055"/>
            <a:ext cx="117446" cy="1174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DF292-F8CF-4D7A-8024-6A7E94D1D17B}"/>
              </a:ext>
            </a:extLst>
          </p:cNvPr>
          <p:cNvSpPr txBox="1"/>
          <p:nvPr/>
        </p:nvSpPr>
        <p:spPr>
          <a:xfrm>
            <a:off x="5890476" y="1023927"/>
            <a:ext cx="13644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지식표현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8521E1-4E04-47DD-BE8C-420E5EE734B5}"/>
              </a:ext>
            </a:extLst>
          </p:cNvPr>
          <p:cNvSpPr txBox="1"/>
          <p:nvPr/>
        </p:nvSpPr>
        <p:spPr>
          <a:xfrm>
            <a:off x="5890476" y="1669757"/>
            <a:ext cx="514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규칙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6389E7-3CD1-40EE-9C66-73EEDD4C4C03}"/>
              </a:ext>
            </a:extLst>
          </p:cNvPr>
          <p:cNvSpPr txBox="1"/>
          <p:nvPr/>
        </p:nvSpPr>
        <p:spPr>
          <a:xfrm>
            <a:off x="5890476" y="2230949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의미망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A683ED-E95D-423D-8057-BB685A5A726C}"/>
              </a:ext>
            </a:extLst>
          </p:cNvPr>
          <p:cNvSpPr txBox="1"/>
          <p:nvPr/>
        </p:nvSpPr>
        <p:spPr>
          <a:xfrm>
            <a:off x="5890476" y="2792141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0D9635F-19DE-41D9-A55B-747ECA9BFB5C}"/>
              </a:ext>
            </a:extLst>
          </p:cNvPr>
          <p:cNvSpPr txBox="1"/>
          <p:nvPr/>
        </p:nvSpPr>
        <p:spPr>
          <a:xfrm>
            <a:off x="5890476" y="3353333"/>
            <a:ext cx="514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논리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B4D7C63-467D-4D68-8BB8-00B517705917}"/>
              </a:ext>
            </a:extLst>
          </p:cNvPr>
          <p:cNvSpPr txBox="1"/>
          <p:nvPr/>
        </p:nvSpPr>
        <p:spPr>
          <a:xfrm>
            <a:off x="5890476" y="3914525"/>
            <a:ext cx="885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명제 논리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BC8BBF-EA9F-46C7-AB1A-68A0416DC02A}"/>
              </a:ext>
            </a:extLst>
          </p:cNvPr>
          <p:cNvSpPr txBox="1"/>
          <p:nvPr/>
        </p:nvSpPr>
        <p:spPr>
          <a:xfrm>
            <a:off x="5890476" y="4475717"/>
            <a:ext cx="885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논리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AA45DD-3A73-4DD6-841F-612DEDE20144}"/>
              </a:ext>
            </a:extLst>
          </p:cNvPr>
          <p:cNvSpPr txBox="1"/>
          <p:nvPr/>
        </p:nvSpPr>
        <p:spPr>
          <a:xfrm>
            <a:off x="5890476" y="5036909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논리에서 추론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8810766-4308-4816-B21B-551DB86FF43A}"/>
              </a:ext>
            </a:extLst>
          </p:cNvPr>
          <p:cNvSpPr txBox="1"/>
          <p:nvPr/>
        </p:nvSpPr>
        <p:spPr>
          <a:xfrm>
            <a:off x="5890476" y="5598101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프롤로그</a:t>
            </a:r>
          </a:p>
        </p:txBody>
      </p:sp>
    </p:spTree>
    <p:extLst>
      <p:ext uri="{BB962C8B-B14F-4D97-AF65-F5344CB8AC3E}">
        <p14:creationId xmlns:p14="http://schemas.microsoft.com/office/powerpoint/2010/main" val="25476710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34684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술어 논리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변수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EAC2C45-E0B4-4234-BDC2-3F106AF958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90" y="2858007"/>
            <a:ext cx="1752295" cy="17522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FFAEF58-41CC-49A5-91BD-00840BBBEF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389" y="2858008"/>
            <a:ext cx="1752294" cy="1752294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FBD3740-43F3-4465-ACBA-4DCD28899D2E}"/>
              </a:ext>
            </a:extLst>
          </p:cNvPr>
          <p:cNvCxnSpPr/>
          <p:nvPr/>
        </p:nvCxnSpPr>
        <p:spPr>
          <a:xfrm>
            <a:off x="2450885" y="3180524"/>
            <a:ext cx="145553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E5E6426-1FF4-4984-B767-85D9447B9D94}"/>
              </a:ext>
            </a:extLst>
          </p:cNvPr>
          <p:cNvCxnSpPr>
            <a:cxnSpLocks/>
          </p:cNvCxnSpPr>
          <p:nvPr/>
        </p:nvCxnSpPr>
        <p:spPr>
          <a:xfrm flipH="1">
            <a:off x="2472971" y="4277142"/>
            <a:ext cx="1433444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D1A7E50-3AC0-4E5A-9C3A-C73CBAD102AF}"/>
              </a:ext>
            </a:extLst>
          </p:cNvPr>
          <p:cNvSpPr txBox="1"/>
          <p:nvPr/>
        </p:nvSpPr>
        <p:spPr>
          <a:xfrm>
            <a:off x="2874720" y="276855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관계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E5B3B6-AE5F-487E-8121-3045FA69A86C}"/>
              </a:ext>
            </a:extLst>
          </p:cNvPr>
          <p:cNvSpPr txBox="1"/>
          <p:nvPr/>
        </p:nvSpPr>
        <p:spPr>
          <a:xfrm>
            <a:off x="1165009" y="2394181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바둑이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95E96F-BCEA-4062-A496-175771526030}"/>
              </a:ext>
            </a:extLst>
          </p:cNvPr>
          <p:cNvSpPr txBox="1"/>
          <p:nvPr/>
        </p:nvSpPr>
        <p:spPr>
          <a:xfrm>
            <a:off x="4594808" y="2394181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야옹이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A75EA8-52BA-49F4-99AC-808CC899C215}"/>
              </a:ext>
            </a:extLst>
          </p:cNvPr>
          <p:cNvSpPr txBox="1"/>
          <p:nvPr/>
        </p:nvSpPr>
        <p:spPr>
          <a:xfrm>
            <a:off x="2680854" y="3213222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C000"/>
                </a:solidFill>
              </a:rPr>
              <a:t>FRIEND</a:t>
            </a:r>
            <a:endParaRPr lang="ko-KR" altLang="en-US" b="1" dirty="0">
              <a:solidFill>
                <a:srgbClr val="FFC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FDFCD0-4622-4583-B289-653F68A58DBF}"/>
              </a:ext>
            </a:extLst>
          </p:cNvPr>
          <p:cNvSpPr txBox="1"/>
          <p:nvPr/>
        </p:nvSpPr>
        <p:spPr>
          <a:xfrm>
            <a:off x="2758159" y="4277142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C000"/>
                </a:solidFill>
              </a:rPr>
              <a:t>FRIEND</a:t>
            </a:r>
            <a:endParaRPr lang="ko-KR" altLang="en-US" b="1" dirty="0">
              <a:solidFill>
                <a:srgbClr val="FFC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35EDAF2-26D4-4495-9782-B6A7BAC2F4ED}"/>
              </a:ext>
            </a:extLst>
          </p:cNvPr>
          <p:cNvSpPr txBox="1"/>
          <p:nvPr/>
        </p:nvSpPr>
        <p:spPr>
          <a:xfrm>
            <a:off x="1270806" y="202484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객체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50B191E-FD50-42CC-B8A9-C44E70BB4579}"/>
              </a:ext>
            </a:extLst>
          </p:cNvPr>
          <p:cNvSpPr txBox="1"/>
          <p:nvPr/>
        </p:nvSpPr>
        <p:spPr>
          <a:xfrm>
            <a:off x="4700605" y="2024849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객체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CB64F2-A9EB-499D-9953-6D7A53FCFD92}"/>
              </a:ext>
            </a:extLst>
          </p:cNvPr>
          <p:cNvSpPr txBox="1"/>
          <p:nvPr/>
        </p:nvSpPr>
        <p:spPr>
          <a:xfrm>
            <a:off x="7687758" y="2644824"/>
            <a:ext cx="298543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HUMAN(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Socrates</a:t>
            </a:r>
            <a:r>
              <a:rPr lang="en-US" altLang="ko-KR" sz="2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</a:t>
            </a:r>
            <a:endParaRPr lang="ko-KR" altLang="en-US" sz="2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F2D07569-5E20-46DA-81B1-8B0EE97A63E1}"/>
              </a:ext>
            </a:extLst>
          </p:cNvPr>
          <p:cNvCxnSpPr>
            <a:cxnSpLocks/>
          </p:cNvCxnSpPr>
          <p:nvPr/>
        </p:nvCxnSpPr>
        <p:spPr>
          <a:xfrm>
            <a:off x="9084367" y="3212505"/>
            <a:ext cx="0" cy="49695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50B2F85-543C-48DD-99CA-69F5C26DD38C}"/>
              </a:ext>
            </a:extLst>
          </p:cNvPr>
          <p:cNvSpPr txBox="1"/>
          <p:nvPr/>
        </p:nvSpPr>
        <p:spPr>
          <a:xfrm>
            <a:off x="8179311" y="3800088"/>
            <a:ext cx="181011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HUMAN(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en-US" altLang="ko-KR" sz="2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</a:t>
            </a:r>
            <a:endParaRPr lang="ko-KR" altLang="en-US" sz="2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7909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51355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술어 논리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한정사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76EDED-A7B6-4B8D-B592-69DE9B00CF58}"/>
              </a:ext>
            </a:extLst>
          </p:cNvPr>
          <p:cNvSpPr txBox="1"/>
          <p:nvPr/>
        </p:nvSpPr>
        <p:spPr>
          <a:xfrm>
            <a:off x="1782822" y="1299685"/>
            <a:ext cx="2348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전칭 한정사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</a:t>
            </a:r>
            <a:r>
              <a:rPr lang="ko-KR" altLang="en-US" sz="28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</a:t>
            </a:r>
            <a:endParaRPr lang="ko-KR" altLang="en-US" sz="25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040693-05EC-4CDF-91FA-A1DB92B332CC}"/>
              </a:ext>
            </a:extLst>
          </p:cNvPr>
          <p:cNvSpPr txBox="1"/>
          <p:nvPr/>
        </p:nvSpPr>
        <p:spPr>
          <a:xfrm>
            <a:off x="7619072" y="1269049"/>
            <a:ext cx="2348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존재 한정사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</a:t>
            </a:r>
            <a:r>
              <a:rPr lang="en-US" altLang="ko-KR" sz="28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∃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</a:t>
            </a:r>
            <a:endParaRPr lang="ko-KR" altLang="en-US" sz="25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99E46B-6844-4DDA-A66B-8E70B163002E}"/>
              </a:ext>
            </a:extLst>
          </p:cNvPr>
          <p:cNvSpPr txBox="1"/>
          <p:nvPr/>
        </p:nvSpPr>
        <p:spPr>
          <a:xfrm>
            <a:off x="2397560" y="1802680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모든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C4F37F-5C3A-4CC1-AB76-BF79407EEB49}"/>
              </a:ext>
            </a:extLst>
          </p:cNvPr>
          <p:cNvSpPr txBox="1"/>
          <p:nvPr/>
        </p:nvSpPr>
        <p:spPr>
          <a:xfrm>
            <a:off x="7668765" y="1776937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“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적어도 하나는 존재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”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CEAE267F-B4FB-4C7F-86D6-13EC3227586D}"/>
              </a:ext>
            </a:extLst>
          </p:cNvPr>
          <p:cNvCxnSpPr/>
          <p:nvPr/>
        </p:nvCxnSpPr>
        <p:spPr>
          <a:xfrm>
            <a:off x="5846617" y="951345"/>
            <a:ext cx="0" cy="53386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BA12188-F86B-4375-A802-133BDC01F57C}"/>
              </a:ext>
            </a:extLst>
          </p:cNvPr>
          <p:cNvSpPr txBox="1"/>
          <p:nvPr/>
        </p:nvSpPr>
        <p:spPr>
          <a:xfrm>
            <a:off x="1989866" y="3059668"/>
            <a:ext cx="1934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 dog like cats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54F2F6-0620-444C-963E-3E64C134DE03}"/>
              </a:ext>
            </a:extLst>
          </p:cNvPr>
          <p:cNvSpPr txBox="1"/>
          <p:nvPr/>
        </p:nvSpPr>
        <p:spPr>
          <a:xfrm>
            <a:off x="1362993" y="4089438"/>
            <a:ext cx="3209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 [Dog(x) </a:t>
            </a: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LIKES(x, cat)</a:t>
            </a:r>
            <a:endParaRPr lang="ko-KR" altLang="en-US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079E817F-9851-46D9-9FB9-DE788DCCE35A}"/>
              </a:ext>
            </a:extLst>
          </p:cNvPr>
          <p:cNvCxnSpPr>
            <a:cxnSpLocks/>
          </p:cNvCxnSpPr>
          <p:nvPr/>
        </p:nvCxnSpPr>
        <p:spPr>
          <a:xfrm>
            <a:off x="2872126" y="3517800"/>
            <a:ext cx="0" cy="49695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D752E96-8FB0-4EB8-8E55-6BF75037E119}"/>
              </a:ext>
            </a:extLst>
          </p:cNvPr>
          <p:cNvSpPr txBox="1"/>
          <p:nvPr/>
        </p:nvSpPr>
        <p:spPr>
          <a:xfrm>
            <a:off x="7145480" y="4089438"/>
            <a:ext cx="3295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∃x [Dog(x) </a:t>
            </a: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LIKES(x, cat)]</a:t>
            </a:r>
            <a:endParaRPr lang="ko-KR" altLang="en-US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2ABBBD-2014-4566-8E6C-C421C3BB1F63}"/>
              </a:ext>
            </a:extLst>
          </p:cNvPr>
          <p:cNvSpPr txBox="1"/>
          <p:nvPr/>
        </p:nvSpPr>
        <p:spPr>
          <a:xfrm>
            <a:off x="7948502" y="3059668"/>
            <a:ext cx="1934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All dog like cats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6EA2C8D-CB51-4857-A779-4D8A1C8A176F}"/>
              </a:ext>
            </a:extLst>
          </p:cNvPr>
          <p:cNvCxnSpPr>
            <a:cxnSpLocks/>
          </p:cNvCxnSpPr>
          <p:nvPr/>
        </p:nvCxnSpPr>
        <p:spPr>
          <a:xfrm>
            <a:off x="8830762" y="3517800"/>
            <a:ext cx="0" cy="49695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C1DAF86-F573-4456-ADFD-5BDADC54B322}"/>
              </a:ext>
            </a:extLst>
          </p:cNvPr>
          <p:cNvSpPr txBox="1"/>
          <p:nvPr/>
        </p:nvSpPr>
        <p:spPr>
          <a:xfrm>
            <a:off x="1551990" y="4472877"/>
            <a:ext cx="2800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만약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가 강아지라면</a:t>
            </a:r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algn="ctr"/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모든 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는 고양이를 좋아한다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A959E29-7BB1-4673-AA46-5A6826AA151F}"/>
              </a:ext>
            </a:extLst>
          </p:cNvPr>
          <p:cNvSpPr txBox="1"/>
          <p:nvPr/>
        </p:nvSpPr>
        <p:spPr>
          <a:xfrm>
            <a:off x="6566976" y="4472877"/>
            <a:ext cx="4599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만약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가 강아지라면</a:t>
            </a:r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고양이를 좋아하는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가 </a:t>
            </a: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적어도 하나는 존재한다</a:t>
            </a:r>
          </a:p>
        </p:txBody>
      </p:sp>
    </p:spTree>
    <p:extLst>
      <p:ext uri="{BB962C8B-B14F-4D97-AF65-F5344CB8AC3E}">
        <p14:creationId xmlns:p14="http://schemas.microsoft.com/office/powerpoint/2010/main" val="3146605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29658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술어 논리에서 추론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전칭 인스턴스화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6C0B36-DE5E-4EFB-8911-1A0483508BE5}"/>
              </a:ext>
            </a:extLst>
          </p:cNvPr>
          <p:cNvSpPr txBox="1"/>
          <p:nvPr/>
        </p:nvSpPr>
        <p:spPr>
          <a:xfrm>
            <a:off x="2897723" y="1974454"/>
            <a:ext cx="5391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 [HUMAN(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HAS_HOUSE(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RICH(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)]</a:t>
            </a:r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HUMAN(Kim)</a:t>
            </a:r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HAS_HOUSE(Kim)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5D3A87A-04B6-4A91-9ECB-83754E06CA37}"/>
              </a:ext>
            </a:extLst>
          </p:cNvPr>
          <p:cNvCxnSpPr>
            <a:cxnSpLocks/>
          </p:cNvCxnSpPr>
          <p:nvPr/>
        </p:nvCxnSpPr>
        <p:spPr>
          <a:xfrm>
            <a:off x="5701779" y="3414962"/>
            <a:ext cx="0" cy="49695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6F8A725-9498-47C3-916B-EFBBF35A081E}"/>
              </a:ext>
            </a:extLst>
          </p:cNvPr>
          <p:cNvSpPr txBox="1"/>
          <p:nvPr/>
        </p:nvSpPr>
        <p:spPr>
          <a:xfrm>
            <a:off x="2798069" y="4499722"/>
            <a:ext cx="6395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 [HUMAN(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Kim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HAS_HOUSE(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Kim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RICH(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Kim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)]</a:t>
            </a:r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HUMAN(Kim)</a:t>
            </a:r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HAS_HOUSE(Kim)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B354AF-EE34-40FF-8962-6E966A0112B1}"/>
              </a:ext>
            </a:extLst>
          </p:cNvPr>
          <p:cNvSpPr txBox="1"/>
          <p:nvPr/>
        </p:nvSpPr>
        <p:spPr>
          <a:xfrm>
            <a:off x="5864088" y="3340274"/>
            <a:ext cx="2920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전칭 인스턴스화</a:t>
            </a:r>
            <a:b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(universal instantiation)</a:t>
            </a:r>
            <a:endParaRPr lang="ko-KR" altLang="en-US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EDAE3E-9F8D-4AAC-AC8B-05E43DE2FF76}"/>
              </a:ext>
            </a:extLst>
          </p:cNvPr>
          <p:cNvSpPr txBox="1"/>
          <p:nvPr/>
        </p:nvSpPr>
        <p:spPr>
          <a:xfrm>
            <a:off x="267258" y="1046188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AND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36042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302518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술어 논리에서 추론 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존재 인스턴스화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2CDCF7-84C2-4B1F-801C-CEFBCF9F8E04}"/>
              </a:ext>
            </a:extLst>
          </p:cNvPr>
          <p:cNvSpPr txBox="1"/>
          <p:nvPr/>
        </p:nvSpPr>
        <p:spPr>
          <a:xfrm>
            <a:off x="3774665" y="2406244"/>
            <a:ext cx="49751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∃x [HUMAN(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HAS_HOUSE(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)]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6CD2AEA-2786-4C3C-A6B3-BCB5339848A3}"/>
              </a:ext>
            </a:extLst>
          </p:cNvPr>
          <p:cNvCxnSpPr>
            <a:cxnSpLocks/>
          </p:cNvCxnSpPr>
          <p:nvPr/>
        </p:nvCxnSpPr>
        <p:spPr>
          <a:xfrm>
            <a:off x="5748129" y="3333786"/>
            <a:ext cx="0" cy="49695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F1E7A22-5F92-4A12-B53B-DAB6042C0AF1}"/>
              </a:ext>
            </a:extLst>
          </p:cNvPr>
          <p:cNvSpPr txBox="1"/>
          <p:nvPr/>
        </p:nvSpPr>
        <p:spPr>
          <a:xfrm>
            <a:off x="4057943" y="4420010"/>
            <a:ext cx="4260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HUMAN(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  <a:r>
              <a:rPr lang="ko-KR" altLang="en-US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 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HAS_HOUSE(</a:t>
            </a: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</a:t>
            </a:r>
            <a:r>
              <a:rPr lang="en-US" altLang="ko-KR" sz="2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14065A-8DDE-43ED-9111-9B5B01897797}"/>
              </a:ext>
            </a:extLst>
          </p:cNvPr>
          <p:cNvSpPr txBox="1"/>
          <p:nvPr/>
        </p:nvSpPr>
        <p:spPr>
          <a:xfrm>
            <a:off x="5880683" y="3276744"/>
            <a:ext cx="4268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존재 인스턴스화</a:t>
            </a:r>
            <a:b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sz="2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(existential instantiation)</a:t>
            </a:r>
            <a:endParaRPr lang="ko-KR" altLang="en-US" sz="20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1EF86E-523E-475F-AB24-E87054068074}"/>
              </a:ext>
            </a:extLst>
          </p:cNvPr>
          <p:cNvSpPr txBox="1"/>
          <p:nvPr/>
        </p:nvSpPr>
        <p:spPr>
          <a:xfrm>
            <a:off x="267258" y="1046188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: AND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65856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68480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정형식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ACF287-0422-435E-85C6-94863B0118EB}"/>
              </a:ext>
            </a:extLst>
          </p:cNvPr>
          <p:cNvSpPr txBox="1"/>
          <p:nvPr/>
        </p:nvSpPr>
        <p:spPr>
          <a:xfrm>
            <a:off x="1890077" y="3231584"/>
            <a:ext cx="2267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상수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변수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함수</a:t>
            </a:r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john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father-of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81A059-95BB-41B9-9CAE-8838659CD76B}"/>
              </a:ext>
            </a:extLst>
          </p:cNvPr>
          <p:cNvSpPr txBox="1"/>
          <p:nvPr/>
        </p:nvSpPr>
        <p:spPr>
          <a:xfrm>
            <a:off x="6779161" y="3231584"/>
            <a:ext cx="4028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술어가 항을 인수로 취한 것</a:t>
            </a:r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HUMAN(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), PILOT(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father-of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john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))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D50446-B72B-45B1-8744-F1BA5EDC08E4}"/>
              </a:ext>
            </a:extLst>
          </p:cNvPr>
          <p:cNvSpPr txBox="1"/>
          <p:nvPr/>
        </p:nvSpPr>
        <p:spPr>
          <a:xfrm>
            <a:off x="2244629" y="2430394"/>
            <a:ext cx="155876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항 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(term)</a:t>
            </a:r>
            <a:endParaRPr lang="ko-KR" altLang="en-US" sz="25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1D34CE-C7D4-4236-8C27-12B6C15E9BD8}"/>
              </a:ext>
            </a:extLst>
          </p:cNvPr>
          <p:cNvSpPr txBox="1"/>
          <p:nvPr/>
        </p:nvSpPr>
        <p:spPr>
          <a:xfrm>
            <a:off x="7873628" y="2417844"/>
            <a:ext cx="183960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원자</a:t>
            </a:r>
            <a:r>
              <a:rPr lang="en-US" altLang="ko-KR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(atom)</a:t>
            </a:r>
            <a:endParaRPr lang="ko-KR" altLang="en-US" sz="25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72E150B9-B8C6-4927-BD9A-788CF3252690}"/>
              </a:ext>
            </a:extLst>
          </p:cNvPr>
          <p:cNvCxnSpPr/>
          <p:nvPr/>
        </p:nvCxnSpPr>
        <p:spPr>
          <a:xfrm>
            <a:off x="5846617" y="951345"/>
            <a:ext cx="0" cy="53386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540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68480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정형식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6E12BF-1D64-491B-85E2-873B78C584B9}"/>
              </a:ext>
            </a:extLst>
          </p:cNvPr>
          <p:cNvSpPr txBox="1"/>
          <p:nvPr/>
        </p:nvSpPr>
        <p:spPr>
          <a:xfrm>
            <a:off x="3021857" y="1220182"/>
            <a:ext cx="614828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원자는 정형식이다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2.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가 정형식이면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¬P, P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Q, P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Q, P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도 형식적이다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3.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가 정형식이면 ∀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 P(x)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와 ∃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 P(x)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도 정형식이다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정형식은 위의 규칙을 반복하여서 형성이 가능하다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74C202-43AD-4F64-B11F-FF0E3559957C}"/>
              </a:ext>
            </a:extLst>
          </p:cNvPr>
          <p:cNvSpPr txBox="1"/>
          <p:nvPr/>
        </p:nvSpPr>
        <p:spPr>
          <a:xfrm>
            <a:off x="303321" y="4120733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정형식이 아닌 문장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ECCF7B-F0ED-451A-A098-033D15BB3862}"/>
              </a:ext>
            </a:extLst>
          </p:cNvPr>
          <p:cNvSpPr txBox="1"/>
          <p:nvPr/>
        </p:nvSpPr>
        <p:spPr>
          <a:xfrm>
            <a:off x="303321" y="4490065"/>
            <a:ext cx="332655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y (P(x)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Q(y))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Q(b)</a:t>
            </a:r>
          </a:p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</a:p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MAN(</a:t>
            </a:r>
            <a:r>
              <a:rPr lang="en-US" altLang="ko-KR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Socrates)</a:t>
            </a:r>
          </a:p>
          <a:p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father-of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(MAN, john)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4A9860F-14EB-40F3-904C-257A4D9A1DA9}"/>
              </a:ext>
            </a:extLst>
          </p:cNvPr>
          <p:cNvCxnSpPr/>
          <p:nvPr/>
        </p:nvCxnSpPr>
        <p:spPr>
          <a:xfrm>
            <a:off x="3727176" y="4676602"/>
            <a:ext cx="377687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D99678-9EA5-4C08-BDDF-B4CD0A1EE295}"/>
              </a:ext>
            </a:extLst>
          </p:cNvPr>
          <p:cNvSpPr txBox="1"/>
          <p:nvPr/>
        </p:nvSpPr>
        <p:spPr>
          <a:xfrm>
            <a:off x="4202166" y="4491936"/>
            <a:ext cx="3776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전칭 한정사가 술어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에 적용되어 있음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C7411BF-0C1B-4556-9C00-4FFA19177173}"/>
              </a:ext>
            </a:extLst>
          </p:cNvPr>
          <p:cNvCxnSpPr/>
          <p:nvPr/>
        </p:nvCxnSpPr>
        <p:spPr>
          <a:xfrm>
            <a:off x="3727176" y="5249543"/>
            <a:ext cx="377687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F6A9D0-1456-41D5-94E1-85DB0F059B38}"/>
              </a:ext>
            </a:extLst>
          </p:cNvPr>
          <p:cNvSpPr txBox="1"/>
          <p:nvPr/>
        </p:nvSpPr>
        <p:spPr>
          <a:xfrm>
            <a:off x="4202166" y="5064877"/>
            <a:ext cx="314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상수항 앞에 부정 연산자가 있음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CC1FDF9-8E5A-4194-AD2C-BEE8DC9B790D}"/>
              </a:ext>
            </a:extLst>
          </p:cNvPr>
          <p:cNvCxnSpPr/>
          <p:nvPr/>
        </p:nvCxnSpPr>
        <p:spPr>
          <a:xfrm>
            <a:off x="3727176" y="5822484"/>
            <a:ext cx="377687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BB6EF23-4782-4FBA-B7EB-167EC0C4CBBB}"/>
              </a:ext>
            </a:extLst>
          </p:cNvPr>
          <p:cNvSpPr txBox="1"/>
          <p:nvPr/>
        </p:nvSpPr>
        <p:spPr>
          <a:xfrm>
            <a:off x="4202166" y="5637818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함수가 술어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MAN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을 인수로 취하고 있음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16AC9C7-CDAC-4557-ACD9-469A495D88EF}"/>
              </a:ext>
            </a:extLst>
          </p:cNvPr>
          <p:cNvCxnSpPr/>
          <p:nvPr/>
        </p:nvCxnSpPr>
        <p:spPr>
          <a:xfrm>
            <a:off x="8222976" y="4676602"/>
            <a:ext cx="377687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C51D637-D812-4C60-ABA4-6BCE0172936C}"/>
              </a:ext>
            </a:extLst>
          </p:cNvPr>
          <p:cNvCxnSpPr/>
          <p:nvPr/>
        </p:nvCxnSpPr>
        <p:spPr>
          <a:xfrm>
            <a:off x="8222976" y="5249543"/>
            <a:ext cx="377687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F87FEF8-EA17-4743-AE3B-5AF1146A0E23}"/>
              </a:ext>
            </a:extLst>
          </p:cNvPr>
          <p:cNvCxnSpPr/>
          <p:nvPr/>
        </p:nvCxnSpPr>
        <p:spPr>
          <a:xfrm>
            <a:off x="8222976" y="5822484"/>
            <a:ext cx="377687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59DB0E9-71E0-4DA0-8A24-DCD841CEB4C1}"/>
              </a:ext>
            </a:extLst>
          </p:cNvPr>
          <p:cNvSpPr txBox="1"/>
          <p:nvPr/>
        </p:nvSpPr>
        <p:spPr>
          <a:xfrm>
            <a:off x="8703740" y="4490065"/>
            <a:ext cx="33025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y (P(x)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Q(y))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Q(b)</a:t>
            </a:r>
          </a:p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</a:p>
          <a:p>
            <a:r>
              <a:rPr lang="en-US" altLang="ko-KR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MAN(Socrates)</a:t>
            </a:r>
          </a:p>
          <a:p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MAN(</a:t>
            </a:r>
            <a:r>
              <a:rPr lang="en-US" altLang="ko-KR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father-of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(john))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0B7E35-55A2-49FE-A14E-0122FA1143BF}"/>
              </a:ext>
            </a:extLst>
          </p:cNvPr>
          <p:cNvSpPr txBox="1"/>
          <p:nvPr/>
        </p:nvSpPr>
        <p:spPr>
          <a:xfrm>
            <a:off x="8703740" y="4169563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정형식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0CF26DF-36D9-4EEB-ADFA-604F222F6C1C}"/>
              </a:ext>
            </a:extLst>
          </p:cNvPr>
          <p:cNvCxnSpPr/>
          <p:nvPr/>
        </p:nvCxnSpPr>
        <p:spPr>
          <a:xfrm>
            <a:off x="509739" y="3657600"/>
            <a:ext cx="110097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7230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51809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도출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086B945-AA0B-456D-B3C5-823005F6D750}"/>
                  </a:ext>
                </a:extLst>
              </p:cNvPr>
              <p:cNvSpPr txBox="1"/>
              <p:nvPr/>
            </p:nvSpPr>
            <p:spPr>
              <a:xfrm>
                <a:off x="2792896" y="3059668"/>
                <a:ext cx="200888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(P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Noto Sans CJK KR Bold" panose="020B0800000000000000" pitchFamily="34" charset="-127"/>
                      </a:rPr>
                      <m:t>1  </m:t>
                    </m:r>
                    <m:r>
                      <a:rPr lang="en-US" altLang="ko-KR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   </m:t>
                    </m:r>
                  </m:oMath>
                </a14:m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P</a:t>
                </a:r>
                <a14:m>
                  <m:oMath xmlns:m="http://schemas.openxmlformats.org/officeDocument/2006/math">
                    <m:r>
                      <a:rPr lang="en-US" altLang="ko-KR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Noto Sans CJK KR Bold" panose="020B0800000000000000" pitchFamily="34" charset="-127"/>
                      </a:rPr>
                      <m:t>1   </m:t>
                    </m:r>
                    <m:r>
                      <a:rPr lang="en-US" altLang="ko-KR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 ⋅⋅⋅</m:t>
                    </m:r>
                  </m:oMath>
                </a14:m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) </a:t>
                </a:r>
                <a:endParaRPr lang="ko-KR" altLang="en-US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086B945-AA0B-456D-B3C5-823005F6D7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2896" y="3059668"/>
                <a:ext cx="2008883" cy="369332"/>
              </a:xfrm>
              <a:prstGeom prst="rect">
                <a:avLst/>
              </a:prstGeom>
              <a:blipFill>
                <a:blip r:embed="rId3"/>
                <a:stretch>
                  <a:fillRect l="-2424" t="-9836" r="-1818" b="-2459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직사각형 2">
            <a:extLst>
              <a:ext uri="{FF2B5EF4-FFF2-40B4-BE49-F238E27FC236}">
                <a16:creationId xmlns:a16="http://schemas.microsoft.com/office/drawing/2014/main" id="{360E36F3-6E92-4006-965C-14F57A30AD82}"/>
              </a:ext>
            </a:extLst>
          </p:cNvPr>
          <p:cNvSpPr/>
          <p:nvPr/>
        </p:nvSpPr>
        <p:spPr>
          <a:xfrm>
            <a:off x="2792896" y="3021495"/>
            <a:ext cx="1908313" cy="461665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4A27BF2-19B6-4899-9236-F250E2F6C963}"/>
              </a:ext>
            </a:extLst>
          </p:cNvPr>
          <p:cNvSpPr/>
          <p:nvPr/>
        </p:nvSpPr>
        <p:spPr>
          <a:xfrm>
            <a:off x="4701209" y="306766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6E91746-3615-4421-A66A-186883D57D8A}"/>
                  </a:ext>
                </a:extLst>
              </p:cNvPr>
              <p:cNvSpPr/>
              <p:nvPr/>
            </p:nvSpPr>
            <p:spPr>
              <a:xfrm>
                <a:off x="5141843" y="3021495"/>
                <a:ext cx="1908313" cy="461665"/>
              </a:xfrm>
              <a:prstGeom prst="rect">
                <a:avLst/>
              </a:prstGeom>
              <a:noFill/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(Q</a:t>
                </a:r>
                <a14:m>
                  <m:oMath xmlns:m="http://schemas.openxmlformats.org/officeDocument/2006/math">
                    <m:r>
                      <a:rPr lang="en-US" altLang="ko-KR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Noto Sans CJK KR Bold" panose="020B0800000000000000" pitchFamily="34" charset="-127"/>
                      </a:rPr>
                      <m:t>1  </m:t>
                    </m:r>
                    <m:r>
                      <a:rPr lang="en-US" altLang="ko-KR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   </m:t>
                    </m:r>
                  </m:oMath>
                </a14:m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Q</a:t>
                </a:r>
                <a14:m>
                  <m:oMath xmlns:m="http://schemas.openxmlformats.org/officeDocument/2006/math">
                    <m:r>
                      <a:rPr lang="en-US" altLang="ko-KR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Noto Sans CJK KR Bold" panose="020B0800000000000000" pitchFamily="34" charset="-127"/>
                      </a:rPr>
                      <m:t>1   </m:t>
                    </m:r>
                    <m:r>
                      <a:rPr lang="en-US" altLang="ko-KR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 ⋅⋅⋅</m:t>
                    </m:r>
                  </m:oMath>
                </a14:m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) </a:t>
                </a:r>
                <a:endParaRPr lang="ko-KR" altLang="en-US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</mc:Choice>
        <mc:Fallback xmlns=""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6E91746-3615-4421-A66A-186883D57D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1843" y="3021495"/>
                <a:ext cx="1908313" cy="461665"/>
              </a:xfrm>
              <a:prstGeom prst="rect">
                <a:avLst/>
              </a:prstGeom>
              <a:blipFill>
                <a:blip r:embed="rId4"/>
                <a:stretch>
                  <a:fillRect l="-4416" r="-6625" b="-8974"/>
                </a:stretch>
              </a:blipFill>
              <a:ln w="19050">
                <a:solidFill>
                  <a:srgbClr val="00B0F0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직사각형 13">
            <a:extLst>
              <a:ext uri="{FF2B5EF4-FFF2-40B4-BE49-F238E27FC236}">
                <a16:creationId xmlns:a16="http://schemas.microsoft.com/office/drawing/2014/main" id="{20A81425-B095-4D5E-A66D-DB2FE0CC7406}"/>
              </a:ext>
            </a:extLst>
          </p:cNvPr>
          <p:cNvSpPr/>
          <p:nvPr/>
        </p:nvSpPr>
        <p:spPr>
          <a:xfrm>
            <a:off x="7050156" y="3059668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∧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4B3B7B6A-5FD3-44A8-90F8-D6BD1C4627ED}"/>
                  </a:ext>
                </a:extLst>
              </p:cNvPr>
              <p:cNvSpPr/>
              <p:nvPr/>
            </p:nvSpPr>
            <p:spPr>
              <a:xfrm>
                <a:off x="7465654" y="3021495"/>
                <a:ext cx="1908313" cy="461665"/>
              </a:xfrm>
              <a:prstGeom prst="rect">
                <a:avLst/>
              </a:prstGeom>
              <a:noFill/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(Z</a:t>
                </a:r>
                <a14:m>
                  <m:oMath xmlns:m="http://schemas.openxmlformats.org/officeDocument/2006/math">
                    <m:r>
                      <a:rPr lang="en-US" altLang="ko-KR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Noto Sans CJK KR Bold" panose="020B0800000000000000" pitchFamily="34" charset="-127"/>
                      </a:rPr>
                      <m:t>1  </m:t>
                    </m:r>
                    <m:r>
                      <a:rPr lang="en-US" altLang="ko-KR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   </m:t>
                    </m:r>
                  </m:oMath>
                </a14:m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Z</a:t>
                </a:r>
                <a14:m>
                  <m:oMath xmlns:m="http://schemas.openxmlformats.org/officeDocument/2006/math">
                    <m:r>
                      <a:rPr lang="en-US" altLang="ko-KR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Noto Sans CJK KR Bold" panose="020B0800000000000000" pitchFamily="34" charset="-127"/>
                      </a:rPr>
                      <m:t>1   </m:t>
                    </m:r>
                    <m:r>
                      <a:rPr lang="en-US" altLang="ko-KR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∨ ⋅⋅⋅</m:t>
                    </m:r>
                  </m:oMath>
                </a14:m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) </a:t>
                </a:r>
                <a:endParaRPr lang="ko-KR" altLang="en-US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</mc:Choice>
        <mc:Fallback xmlns=""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4B3B7B6A-5FD3-44A8-90F8-D6BD1C4627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5654" y="3021495"/>
                <a:ext cx="1908313" cy="461665"/>
              </a:xfrm>
              <a:prstGeom prst="rect">
                <a:avLst/>
              </a:prstGeom>
              <a:blipFill>
                <a:blip r:embed="rId5"/>
                <a:stretch>
                  <a:fillRect l="-4747" r="-6646" b="-8974"/>
                </a:stretch>
              </a:blipFill>
              <a:ln w="19050">
                <a:solidFill>
                  <a:srgbClr val="00B0F0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8F58C3AD-9C81-4497-A6C9-16C92F5A7213}"/>
              </a:ext>
            </a:extLst>
          </p:cNvPr>
          <p:cNvCxnSpPr>
            <a:stCxn id="4" idx="2"/>
            <a:endCxn id="14" idx="2"/>
          </p:cNvCxnSpPr>
          <p:nvPr/>
        </p:nvCxnSpPr>
        <p:spPr>
          <a:xfrm rot="5400000" flipH="1" flipV="1">
            <a:off x="6079434" y="2258523"/>
            <a:ext cx="7993" cy="2348947"/>
          </a:xfrm>
          <a:prstGeom prst="bentConnector3">
            <a:avLst>
              <a:gd name="adj1" fmla="val -7958263"/>
            </a:avLst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3212439-E456-4945-8260-0D2BD514B029}"/>
              </a:ext>
            </a:extLst>
          </p:cNvPr>
          <p:cNvSpPr txBox="1"/>
          <p:nvPr/>
        </p:nvSpPr>
        <p:spPr>
          <a:xfrm>
            <a:off x="4298326" y="1788045"/>
            <a:ext cx="357020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논리곱 표준형 </a:t>
            </a:r>
            <a:r>
              <a:rPr lang="en-US" altLang="ko-KR" sz="2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(CNF)</a:t>
            </a:r>
            <a:r>
              <a:rPr lang="ko-KR" altLang="en-US" sz="2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방식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BF00959-7D21-4D93-AF9E-C958A01AD073}"/>
              </a:ext>
            </a:extLst>
          </p:cNvPr>
          <p:cNvSpPr txBox="1"/>
          <p:nvPr/>
        </p:nvSpPr>
        <p:spPr>
          <a:xfrm>
            <a:off x="5659822" y="4478083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논리 곱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392CA1A-1A24-4622-9316-BD4500BCE9B9}"/>
              </a:ext>
            </a:extLst>
          </p:cNvPr>
          <p:cNvCxnSpPr/>
          <p:nvPr/>
        </p:nvCxnSpPr>
        <p:spPr>
          <a:xfrm>
            <a:off x="6096000" y="4075043"/>
            <a:ext cx="0" cy="35780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3B3E32D-A498-48BA-B56F-2AF0C86496F5}"/>
              </a:ext>
            </a:extLst>
          </p:cNvPr>
          <p:cNvSpPr txBox="1"/>
          <p:nvPr/>
        </p:nvSpPr>
        <p:spPr>
          <a:xfrm>
            <a:off x="2692326" y="2636176"/>
            <a:ext cx="396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절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1F53770-F730-43FA-8025-41DC1A4915EA}"/>
              </a:ext>
            </a:extLst>
          </p:cNvPr>
          <p:cNvSpPr/>
          <p:nvPr/>
        </p:nvSpPr>
        <p:spPr>
          <a:xfrm>
            <a:off x="3299791" y="3067661"/>
            <a:ext cx="308113" cy="3613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DFB3A22-36AF-4A94-9947-F89FC1F927B7}"/>
              </a:ext>
            </a:extLst>
          </p:cNvPr>
          <p:cNvSpPr/>
          <p:nvPr/>
        </p:nvSpPr>
        <p:spPr>
          <a:xfrm>
            <a:off x="4005658" y="3081492"/>
            <a:ext cx="308113" cy="3613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7A6A4AB4-1B22-4290-A2D3-3B74D0D19EFB}"/>
              </a:ext>
            </a:extLst>
          </p:cNvPr>
          <p:cNvCxnSpPr>
            <a:cxnSpLocks/>
          </p:cNvCxnSpPr>
          <p:nvPr/>
        </p:nvCxnSpPr>
        <p:spPr>
          <a:xfrm>
            <a:off x="3806782" y="3667539"/>
            <a:ext cx="0" cy="224135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50057CD-C639-403F-86BD-8AA81653E439}"/>
              </a:ext>
            </a:extLst>
          </p:cNvPr>
          <p:cNvSpPr txBox="1"/>
          <p:nvPr/>
        </p:nvSpPr>
        <p:spPr>
          <a:xfrm>
            <a:off x="3370604" y="3911311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논리 합</a:t>
            </a: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7912E4F5-C4CB-4552-801B-4EED59C8ECC9}"/>
              </a:ext>
            </a:extLst>
          </p:cNvPr>
          <p:cNvCxnSpPr>
            <a:cxnSpLocks/>
            <a:stCxn id="23" idx="2"/>
            <a:endCxn id="32" idx="2"/>
          </p:cNvCxnSpPr>
          <p:nvPr/>
        </p:nvCxnSpPr>
        <p:spPr>
          <a:xfrm rot="16200000" flipH="1">
            <a:off x="3799866" y="3082981"/>
            <a:ext cx="13831" cy="705867"/>
          </a:xfrm>
          <a:prstGeom prst="bentConnector3">
            <a:avLst>
              <a:gd name="adj1" fmla="val 1752809"/>
            </a:avLst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97624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51809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도출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639DE8-69AE-4A56-9228-80260FCFFCBB}"/>
              </a:ext>
            </a:extLst>
          </p:cNvPr>
          <p:cNvSpPr txBox="1"/>
          <p:nvPr/>
        </p:nvSpPr>
        <p:spPr>
          <a:xfrm>
            <a:off x="1590600" y="1958731"/>
            <a:ext cx="901080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함축 기호 →를 제거한다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부정 기호를 기초 공식 안으로 이동한다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드모르간의 법칙을 이용하여 부정의 범위를 줄인다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전칭 한정사 변수의 이름을 다르게 변경한다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존재 한정사에 의하여 한정되는 변수를 함수로 대처하고 존재 한정사를 제거한다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5.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모든 전칭 한정사를 생략하고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논리곱 정규형으로 변환한다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6.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모든 논리곱 기호를 생략한다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480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51809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도출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74252F-D45B-487C-B115-3552C2E09F27}"/>
              </a:ext>
            </a:extLst>
          </p:cNvPr>
          <p:cNvSpPr txBox="1"/>
          <p:nvPr/>
        </p:nvSpPr>
        <p:spPr>
          <a:xfrm>
            <a:off x="764725" y="3121390"/>
            <a:ext cx="28833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모든 그리스인은 유럽인이다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호머는 그리스인이다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따라서 호머는 유럽인이다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C0B46F-D8D1-4569-BC54-FA4CE957E0ED}"/>
              </a:ext>
            </a:extLst>
          </p:cNvPr>
          <p:cNvSpPr txBox="1"/>
          <p:nvPr/>
        </p:nvSpPr>
        <p:spPr>
          <a:xfrm>
            <a:off x="4261837" y="3121390"/>
            <a:ext cx="18726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P(x) </a:t>
            </a:r>
            <a:r>
              <a:rPr lang="ko-KR" altLang="en-US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Q(x)</a:t>
            </a:r>
          </a:p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P(a)</a:t>
            </a:r>
          </a:p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Q(a)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76FDE3B-E959-431C-BD0E-3B80E8F2E8F1}"/>
                  </a:ext>
                </a:extLst>
              </p:cNvPr>
              <p:cNvSpPr txBox="1"/>
              <p:nvPr/>
            </p:nvSpPr>
            <p:spPr>
              <a:xfrm>
                <a:off x="6927166" y="3121390"/>
                <a:ext cx="164660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ko-KR" dirty="0" smtClean="0">
                        <a:solidFill>
                          <a:srgbClr val="00B0F0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rPr>
                      <m:t>¬</m:t>
                    </m:r>
                    <m:r>
                      <a:rPr lang="en-US" altLang="ko-KR" i="1" dirty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Noto Sans CJK KR Bold" panose="020B0800000000000000" pitchFamily="34" charset="-127"/>
                      </a:rPr>
                      <m:t> </m:t>
                    </m:r>
                  </m:oMath>
                </a14:m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P(x) </a:t>
                </a:r>
                <a:r>
                  <a:rPr lang="ko-KR" altLang="en-US" dirty="0">
                    <a:solidFill>
                      <a:srgbClr val="00B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∨</a:t>
                </a:r>
                <a:r>
                  <a:rPr lang="ko-KR" altLang="en-US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 </a:t>
                </a:r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Q(x)</a:t>
                </a:r>
              </a:p>
              <a:p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P(a)</a:t>
                </a:r>
              </a:p>
              <a:p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Q(a)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76FDE3B-E959-431C-BD0E-3B80E8F2E8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7166" y="3121390"/>
                <a:ext cx="1646605" cy="923330"/>
              </a:xfrm>
              <a:prstGeom prst="rect">
                <a:avLst/>
              </a:prstGeom>
              <a:blipFill>
                <a:blip r:embed="rId3"/>
                <a:stretch>
                  <a:fillRect l="-2963" t="-3289" r="-2222" b="-986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D71C68F-BF9C-4A11-A270-B190135D619F}"/>
                  </a:ext>
                </a:extLst>
              </p:cNvPr>
              <p:cNvSpPr txBox="1"/>
              <p:nvPr/>
            </p:nvSpPr>
            <p:spPr>
              <a:xfrm>
                <a:off x="9448693" y="3089937"/>
                <a:ext cx="165942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ko-KR" dirty="0" smtClean="0">
                        <a:solidFill>
                          <a:srgbClr val="00B0F0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rPr>
                      <m:t>¬</m:t>
                    </m:r>
                    <m:r>
                      <a:rPr lang="en-US" altLang="ko-KR" i="1" dirty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Noto Sans CJK KR Bold" panose="020B0800000000000000" pitchFamily="34" charset="-127"/>
                      </a:rPr>
                      <m:t> </m:t>
                    </m:r>
                  </m:oMath>
                </a14:m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P(a) </a:t>
                </a:r>
                <a:r>
                  <a:rPr lang="ko-KR" altLang="en-US" dirty="0">
                    <a:solidFill>
                      <a:srgbClr val="00B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∨</a:t>
                </a:r>
                <a:r>
                  <a:rPr lang="ko-KR" altLang="en-US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 </a:t>
                </a:r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Q(a)</a:t>
                </a:r>
              </a:p>
              <a:p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P(a)</a:t>
                </a:r>
              </a:p>
              <a:p>
                <a:r>
                  <a:rPr lang="en-US" altLang="ko-KR" dirty="0">
                    <a:solidFill>
                      <a:schemeClr val="bg1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Q(a)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D71C68F-BF9C-4A11-A270-B190135D61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48693" y="3089937"/>
                <a:ext cx="1659429" cy="923330"/>
              </a:xfrm>
              <a:prstGeom prst="rect">
                <a:avLst/>
              </a:prstGeom>
              <a:blipFill>
                <a:blip r:embed="rId4"/>
                <a:stretch>
                  <a:fillRect l="-3309" t="-3974" r="-1838" b="-105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Box 40">
            <a:extLst>
              <a:ext uri="{FF2B5EF4-FFF2-40B4-BE49-F238E27FC236}">
                <a16:creationId xmlns:a16="http://schemas.microsoft.com/office/drawing/2014/main" id="{7FCA0368-525D-49CE-9948-EBD0DA9ED0CE}"/>
              </a:ext>
            </a:extLst>
          </p:cNvPr>
          <p:cNvSpPr txBox="1"/>
          <p:nvPr/>
        </p:nvSpPr>
        <p:spPr>
          <a:xfrm>
            <a:off x="1862821" y="219053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문장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BFE6F94-8770-4D9A-A825-B7506E93DD21}"/>
              </a:ext>
            </a:extLst>
          </p:cNvPr>
          <p:cNvSpPr/>
          <p:nvPr/>
        </p:nvSpPr>
        <p:spPr>
          <a:xfrm>
            <a:off x="685429" y="2623929"/>
            <a:ext cx="2962644" cy="19182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8A4D91-D377-4E8F-B4D2-62644BBE8945}"/>
              </a:ext>
            </a:extLst>
          </p:cNvPr>
          <p:cNvSpPr/>
          <p:nvPr/>
        </p:nvSpPr>
        <p:spPr>
          <a:xfrm>
            <a:off x="4140009" y="2627241"/>
            <a:ext cx="2079016" cy="19182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3BDE704-F59F-4B64-BD45-54AB4CC259BE}"/>
              </a:ext>
            </a:extLst>
          </p:cNvPr>
          <p:cNvSpPr txBox="1"/>
          <p:nvPr/>
        </p:nvSpPr>
        <p:spPr>
          <a:xfrm>
            <a:off x="4637541" y="2190533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논리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982FA206-2746-44ED-822A-7BFBC5AE67F0}"/>
              </a:ext>
            </a:extLst>
          </p:cNvPr>
          <p:cNvSpPr/>
          <p:nvPr/>
        </p:nvSpPr>
        <p:spPr>
          <a:xfrm>
            <a:off x="6710961" y="2623929"/>
            <a:ext cx="2079016" cy="19182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53CFE51-A0A7-4670-BDC4-985BA188032B}"/>
              </a:ext>
            </a:extLst>
          </p:cNvPr>
          <p:cNvSpPr txBox="1"/>
          <p:nvPr/>
        </p:nvSpPr>
        <p:spPr>
          <a:xfrm>
            <a:off x="6864650" y="1946145"/>
            <a:ext cx="1771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전칭 한정사 삭제</a:t>
            </a:r>
            <a:b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함축 기호 삭제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894FFF8-0447-4197-B971-F7350AADB4C4}"/>
              </a:ext>
            </a:extLst>
          </p:cNvPr>
          <p:cNvSpPr/>
          <p:nvPr/>
        </p:nvSpPr>
        <p:spPr>
          <a:xfrm>
            <a:off x="9281913" y="2592476"/>
            <a:ext cx="2079016" cy="19182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51A9AE1-62EA-4713-8FA3-16DA99113256}"/>
              </a:ext>
            </a:extLst>
          </p:cNvPr>
          <p:cNvSpPr txBox="1"/>
          <p:nvPr/>
        </p:nvSpPr>
        <p:spPr>
          <a:xfrm>
            <a:off x="10015603" y="2190533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CNF</a:t>
            </a:r>
            <a:endParaRPr lang="ko-KR" altLang="en-US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0" name="화살표: 오른쪽 59">
            <a:extLst>
              <a:ext uri="{FF2B5EF4-FFF2-40B4-BE49-F238E27FC236}">
                <a16:creationId xmlns:a16="http://schemas.microsoft.com/office/drawing/2014/main" id="{7BC95465-DB22-4BF2-9D85-B2629C85DD12}"/>
              </a:ext>
            </a:extLst>
          </p:cNvPr>
          <p:cNvSpPr/>
          <p:nvPr/>
        </p:nvSpPr>
        <p:spPr>
          <a:xfrm>
            <a:off x="3779797" y="3284881"/>
            <a:ext cx="228487" cy="596347"/>
          </a:xfrm>
          <a:prstGeom prst="rightArrow">
            <a:avLst>
              <a:gd name="adj1" fmla="val 56667"/>
              <a:gd name="adj2" fmla="val 5238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5123148E-7D3F-45B4-AADF-50DFF415FC2E}"/>
              </a:ext>
            </a:extLst>
          </p:cNvPr>
          <p:cNvSpPr/>
          <p:nvPr/>
        </p:nvSpPr>
        <p:spPr>
          <a:xfrm>
            <a:off x="6350672" y="3284881"/>
            <a:ext cx="228487" cy="596347"/>
          </a:xfrm>
          <a:prstGeom prst="rightArrow">
            <a:avLst>
              <a:gd name="adj1" fmla="val 56667"/>
              <a:gd name="adj2" fmla="val 5238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C3CF4554-5B24-4AB9-9202-0168CB8C9D14}"/>
              </a:ext>
            </a:extLst>
          </p:cNvPr>
          <p:cNvSpPr/>
          <p:nvPr/>
        </p:nvSpPr>
        <p:spPr>
          <a:xfrm>
            <a:off x="8920744" y="3235185"/>
            <a:ext cx="228487" cy="596347"/>
          </a:xfrm>
          <a:prstGeom prst="rightArrow">
            <a:avLst>
              <a:gd name="adj1" fmla="val 56667"/>
              <a:gd name="adj2" fmla="val 5238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607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51809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도출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33110E-0FCE-4B3B-B0E7-7C5BB76CD6FE}"/>
              </a:ext>
            </a:extLst>
          </p:cNvPr>
          <p:cNvSpPr txBox="1"/>
          <p:nvPr/>
        </p:nvSpPr>
        <p:spPr>
          <a:xfrm>
            <a:off x="704678" y="2731389"/>
            <a:ext cx="272863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① </a:t>
            </a:r>
            <a:r>
              <a:rPr lang="ko-KR" altLang="en-US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모든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강아지</a:t>
            </a:r>
            <a:r>
              <a:rPr lang="ko-KR" altLang="en-US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는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포유류 이다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② 바둑이는 강아지이다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③ 바둑이는 포유류이다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④ </a:t>
            </a:r>
            <a:r>
              <a:rPr lang="ko-KR" altLang="en-US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모든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포유류</a:t>
            </a:r>
            <a:r>
              <a:rPr lang="ko-KR" altLang="en-US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는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우유를 먹는다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  <a:endParaRPr lang="ko-KR" altLang="en-US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2E2CF0-BC64-4869-AFED-3CEE76E1391D}"/>
              </a:ext>
            </a:extLst>
          </p:cNvPr>
          <p:cNvSpPr txBox="1"/>
          <p:nvPr/>
        </p:nvSpPr>
        <p:spPr>
          <a:xfrm>
            <a:off x="1763018" y="210997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문장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CC4816A-3E13-4638-8CD6-A41A75E6BE58}"/>
              </a:ext>
            </a:extLst>
          </p:cNvPr>
          <p:cNvSpPr/>
          <p:nvPr/>
        </p:nvSpPr>
        <p:spPr>
          <a:xfrm>
            <a:off x="585626" y="2613991"/>
            <a:ext cx="2962644" cy="19182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04E10F78-500B-4A11-9D82-968AD8839914}"/>
              </a:ext>
            </a:extLst>
          </p:cNvPr>
          <p:cNvSpPr/>
          <p:nvPr/>
        </p:nvSpPr>
        <p:spPr>
          <a:xfrm>
            <a:off x="3816738" y="3274943"/>
            <a:ext cx="417444" cy="596347"/>
          </a:xfrm>
          <a:prstGeom prst="rightArrow">
            <a:avLst>
              <a:gd name="adj1" fmla="val 56667"/>
              <a:gd name="adj2" fmla="val 5238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B96371-3FFE-44D2-A1C1-2663821FB644}"/>
              </a:ext>
            </a:extLst>
          </p:cNvPr>
          <p:cNvSpPr txBox="1"/>
          <p:nvPr/>
        </p:nvSpPr>
        <p:spPr>
          <a:xfrm>
            <a:off x="4502650" y="2731389"/>
            <a:ext cx="3050835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① </a:t>
            </a:r>
            <a:r>
              <a:rPr lang="ko-KR" altLang="en-US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(DOG(x) </a:t>
            </a:r>
            <a:r>
              <a:rPr lang="ko-KR" altLang="en-US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MAMMAL(x))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②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DOG(badook)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③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MAMMAL(badook)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④ </a:t>
            </a:r>
            <a:r>
              <a:rPr lang="ko-KR" altLang="en-US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∀</a:t>
            </a:r>
            <a:r>
              <a:rPr lang="en-US" altLang="ko-KR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x 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(MAMMAL(x) </a:t>
            </a:r>
            <a:r>
              <a:rPr lang="ko-KR" altLang="en-US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→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MILK(x))</a:t>
            </a:r>
            <a:endParaRPr lang="ko-KR" altLang="en-US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7332D9-F036-45E3-9860-D35C3A17D1C4}"/>
              </a:ext>
            </a:extLst>
          </p:cNvPr>
          <p:cNvSpPr txBox="1"/>
          <p:nvPr/>
        </p:nvSpPr>
        <p:spPr>
          <a:xfrm>
            <a:off x="5530943" y="2124868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논리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01AAE00-4207-4343-8BC4-463AFF129588}"/>
              </a:ext>
            </a:extLst>
          </p:cNvPr>
          <p:cNvSpPr/>
          <p:nvPr/>
        </p:nvSpPr>
        <p:spPr>
          <a:xfrm>
            <a:off x="4502649" y="2626343"/>
            <a:ext cx="3140541" cy="19182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2FED6FE4-BA3F-460C-BC07-AF206B3C0489}"/>
              </a:ext>
            </a:extLst>
          </p:cNvPr>
          <p:cNvSpPr/>
          <p:nvPr/>
        </p:nvSpPr>
        <p:spPr>
          <a:xfrm>
            <a:off x="7825521" y="3274943"/>
            <a:ext cx="417444" cy="596347"/>
          </a:xfrm>
          <a:prstGeom prst="rightArrow">
            <a:avLst>
              <a:gd name="adj1" fmla="val 56667"/>
              <a:gd name="adj2" fmla="val 5238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0DD63C2-47EF-4754-B6DF-D82E27A0F289}"/>
              </a:ext>
            </a:extLst>
          </p:cNvPr>
          <p:cNvSpPr/>
          <p:nvPr/>
        </p:nvSpPr>
        <p:spPr>
          <a:xfrm>
            <a:off x="8425296" y="2626703"/>
            <a:ext cx="3140541" cy="19182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3FC1FC5-4143-4FA4-8EFA-430A465EC516}"/>
              </a:ext>
            </a:extLst>
          </p:cNvPr>
          <p:cNvSpPr/>
          <p:nvPr/>
        </p:nvSpPr>
        <p:spPr>
          <a:xfrm>
            <a:off x="8470148" y="2731389"/>
            <a:ext cx="3050835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① </a:t>
            </a:r>
            <a:r>
              <a:rPr lang="en-US" altLang="ko-KR" sz="15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</a:t>
            </a:r>
            <a:r>
              <a:rPr lang="en-US" altLang="ko-KR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DOG(x) </a:t>
            </a:r>
            <a:r>
              <a:rPr lang="ko-KR" altLang="en-US" sz="15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MAMMAL(x)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②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DOG(badook)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③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MAMMAL(badook)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④ </a:t>
            </a:r>
            <a:r>
              <a:rPr lang="en-US" altLang="ko-KR" sz="15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</a:t>
            </a:r>
            <a:r>
              <a:rPr lang="en-US" altLang="ko-KR" sz="1500" dirty="0">
                <a:solidFill>
                  <a:srgbClr val="FF0066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MAMMAL(x) </a:t>
            </a:r>
            <a:r>
              <a:rPr lang="ko-KR" altLang="en-US" sz="15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</a:t>
            </a:r>
            <a:endParaRPr lang="ko-KR" altLang="en-US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285BDD-2E66-43ED-8E30-C9C5F6303588}"/>
              </a:ext>
            </a:extLst>
          </p:cNvPr>
          <p:cNvSpPr txBox="1"/>
          <p:nvPr/>
        </p:nvSpPr>
        <p:spPr>
          <a:xfrm>
            <a:off x="9673201" y="2109977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CNF</a:t>
            </a:r>
            <a:endParaRPr lang="ko-KR" altLang="en-US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5177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86301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지식 표현 방법의 종류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ADC1AC1-AC10-4592-8944-42B0D5E8BE98}"/>
              </a:ext>
            </a:extLst>
          </p:cNvPr>
          <p:cNvSpPr/>
          <p:nvPr/>
        </p:nvSpPr>
        <p:spPr>
          <a:xfrm>
            <a:off x="5011743" y="2322793"/>
            <a:ext cx="1637212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 방법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AA07570-2418-4C3C-ACF5-02712123FECF}"/>
              </a:ext>
            </a:extLst>
          </p:cNvPr>
          <p:cNvSpPr/>
          <p:nvPr/>
        </p:nvSpPr>
        <p:spPr>
          <a:xfrm>
            <a:off x="2127329" y="3490261"/>
            <a:ext cx="1637212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규칙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C794E76-B359-4555-9125-0197610BB16C}"/>
              </a:ext>
            </a:extLst>
          </p:cNvPr>
          <p:cNvSpPr/>
          <p:nvPr/>
        </p:nvSpPr>
        <p:spPr>
          <a:xfrm>
            <a:off x="4058195" y="3490260"/>
            <a:ext cx="1637212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논리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70CAB12-A7FA-4C90-B2AD-C51AC4F1216D}"/>
              </a:ext>
            </a:extLst>
          </p:cNvPr>
          <p:cNvSpPr/>
          <p:nvPr/>
        </p:nvSpPr>
        <p:spPr>
          <a:xfrm>
            <a:off x="5989061" y="3490260"/>
            <a:ext cx="1637212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의미망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6F4F8ADA-5800-41BE-B6FF-20227569CB2E}"/>
              </a:ext>
            </a:extLst>
          </p:cNvPr>
          <p:cNvSpPr/>
          <p:nvPr/>
        </p:nvSpPr>
        <p:spPr>
          <a:xfrm>
            <a:off x="7919927" y="3490260"/>
            <a:ext cx="1637212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58027FC-C859-44DA-9FC2-2204D4361DC5}"/>
              </a:ext>
            </a:extLst>
          </p:cNvPr>
          <p:cNvCxnSpPr>
            <a:stCxn id="3" idx="2"/>
          </p:cNvCxnSpPr>
          <p:nvPr/>
        </p:nvCxnSpPr>
        <p:spPr>
          <a:xfrm>
            <a:off x="5830349" y="2784458"/>
            <a:ext cx="0" cy="33624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BD40550-4577-481B-9CAD-8C086ACFA59F}"/>
              </a:ext>
            </a:extLst>
          </p:cNvPr>
          <p:cNvCxnSpPr>
            <a:cxnSpLocks/>
          </p:cNvCxnSpPr>
          <p:nvPr/>
        </p:nvCxnSpPr>
        <p:spPr>
          <a:xfrm>
            <a:off x="2930060" y="3120361"/>
            <a:ext cx="5832940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A8D3F04-9F26-448F-AD07-2D1F3803658D}"/>
              </a:ext>
            </a:extLst>
          </p:cNvPr>
          <p:cNvCxnSpPr>
            <a:cxnSpLocks/>
            <a:endCxn id="52" idx="0"/>
          </p:cNvCxnSpPr>
          <p:nvPr/>
        </p:nvCxnSpPr>
        <p:spPr>
          <a:xfrm>
            <a:off x="2945935" y="3120361"/>
            <a:ext cx="0" cy="36990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EF89152-0DFD-4EB7-8F4D-1C5CBFEB8467}"/>
              </a:ext>
            </a:extLst>
          </p:cNvPr>
          <p:cNvCxnSpPr>
            <a:cxnSpLocks/>
          </p:cNvCxnSpPr>
          <p:nvPr/>
        </p:nvCxnSpPr>
        <p:spPr>
          <a:xfrm flipV="1">
            <a:off x="8754408" y="3114011"/>
            <a:ext cx="0" cy="369899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3359B087-BB49-4A2C-9C40-8F27EE4ED085}"/>
              </a:ext>
            </a:extLst>
          </p:cNvPr>
          <p:cNvCxnSpPr>
            <a:cxnSpLocks/>
          </p:cNvCxnSpPr>
          <p:nvPr/>
        </p:nvCxnSpPr>
        <p:spPr>
          <a:xfrm>
            <a:off x="4876801" y="3126212"/>
            <a:ext cx="0" cy="36990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6FCF82C6-CFCB-49B0-87B1-77FFBDDA0256}"/>
              </a:ext>
            </a:extLst>
          </p:cNvPr>
          <p:cNvCxnSpPr>
            <a:cxnSpLocks/>
          </p:cNvCxnSpPr>
          <p:nvPr/>
        </p:nvCxnSpPr>
        <p:spPr>
          <a:xfrm>
            <a:off x="6815288" y="3120361"/>
            <a:ext cx="0" cy="36990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6772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51809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도출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739C25-80BE-4739-8E4E-445A10C3FDD5}"/>
              </a:ext>
            </a:extLst>
          </p:cNvPr>
          <p:cNvSpPr txBox="1"/>
          <p:nvPr/>
        </p:nvSpPr>
        <p:spPr>
          <a:xfrm>
            <a:off x="2897848" y="2067088"/>
            <a:ext cx="6396303" cy="27238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증명하고자 하는 사실을 부정하여 절들의 리스트에 추가한다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베이스의 문장들을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CNF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형태로 변환한다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도출할 수 있는 절의 쌍이 더 이상 없을 때 까지 다음을 반복한다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  </a:t>
            </a:r>
            <a:r>
              <a:rPr lang="en-US" altLang="ko-KR" sz="1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3.1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도출할 수 있는 절의 쌍을 찾아 도출한다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  </a:t>
            </a:r>
            <a:r>
              <a:rPr lang="en-US" altLang="ko-KR" sz="1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3.2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도출 절을 절들의 리스트에 추가한다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  </a:t>
            </a:r>
            <a:r>
              <a:rPr lang="en-US" altLang="ko-KR" sz="1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3.3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NIL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 유도되면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증명하고자 하는 사실이 참이다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증명하고자 하는 사실이 거짓이다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33627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47027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도출에 의한 증명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7332D9-F036-45E3-9860-D35C3A17D1C4}"/>
              </a:ext>
            </a:extLst>
          </p:cNvPr>
          <p:cNvSpPr txBox="1"/>
          <p:nvPr/>
        </p:nvSpPr>
        <p:spPr>
          <a:xfrm>
            <a:off x="1172837" y="2208272"/>
            <a:ext cx="1507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절들의</a:t>
            </a: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리스트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01AAE00-4207-4343-8BC4-463AFF129588}"/>
              </a:ext>
            </a:extLst>
          </p:cNvPr>
          <p:cNvSpPr/>
          <p:nvPr/>
        </p:nvSpPr>
        <p:spPr>
          <a:xfrm>
            <a:off x="356139" y="2682650"/>
            <a:ext cx="3140541" cy="19182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2FED6FE4-BA3F-460C-BC07-AF206B3C0489}"/>
              </a:ext>
            </a:extLst>
          </p:cNvPr>
          <p:cNvSpPr/>
          <p:nvPr/>
        </p:nvSpPr>
        <p:spPr>
          <a:xfrm>
            <a:off x="7850695" y="3331249"/>
            <a:ext cx="417444" cy="596347"/>
          </a:xfrm>
          <a:prstGeom prst="rightArrow">
            <a:avLst>
              <a:gd name="adj1" fmla="val 56667"/>
              <a:gd name="adj2" fmla="val 5238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0DD63C2-47EF-4754-B6DF-D82E27A0F289}"/>
              </a:ext>
            </a:extLst>
          </p:cNvPr>
          <p:cNvSpPr/>
          <p:nvPr/>
        </p:nvSpPr>
        <p:spPr>
          <a:xfrm>
            <a:off x="8562908" y="2471514"/>
            <a:ext cx="3140541" cy="233902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3FC1FC5-4143-4FA4-8EFA-430A465EC516}"/>
              </a:ext>
            </a:extLst>
          </p:cNvPr>
          <p:cNvSpPr/>
          <p:nvPr/>
        </p:nvSpPr>
        <p:spPr>
          <a:xfrm>
            <a:off x="628175" y="2787696"/>
            <a:ext cx="3050835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①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DOG(x)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MAMMAL(x)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②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DOG(badook)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③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MAMMAL(badook)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④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MAMMAL(x)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</a:t>
            </a:r>
            <a:endParaRPr lang="ko-KR" altLang="en-US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285BDD-2E66-43ED-8E30-C9C5F6303588}"/>
              </a:ext>
            </a:extLst>
          </p:cNvPr>
          <p:cNvSpPr txBox="1"/>
          <p:nvPr/>
        </p:nvSpPr>
        <p:spPr>
          <a:xfrm>
            <a:off x="9168009" y="1732491"/>
            <a:ext cx="1930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부정으로 만들어서</a:t>
            </a:r>
            <a:b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리스트에 추가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D9EC19-5FF5-4284-918C-2DB1298A11C8}"/>
              </a:ext>
            </a:extLst>
          </p:cNvPr>
          <p:cNvSpPr txBox="1"/>
          <p:nvPr/>
        </p:nvSpPr>
        <p:spPr>
          <a:xfrm>
            <a:off x="4889065" y="2208272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증명하고 싶은 사실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11A515-CFAB-437B-8EEC-D74A6ECF4715}"/>
              </a:ext>
            </a:extLst>
          </p:cNvPr>
          <p:cNvSpPr txBox="1"/>
          <p:nvPr/>
        </p:nvSpPr>
        <p:spPr>
          <a:xfrm>
            <a:off x="4989252" y="3457110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MILK(badook)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7DE94D-B210-4AEB-AD1B-96AEE5229C89}"/>
              </a:ext>
            </a:extLst>
          </p:cNvPr>
          <p:cNvSpPr/>
          <p:nvPr/>
        </p:nvSpPr>
        <p:spPr>
          <a:xfrm>
            <a:off x="4384034" y="2688121"/>
            <a:ext cx="3140541" cy="19182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14A57D0C-D504-4B19-AE17-A63899EFEF86}"/>
              </a:ext>
            </a:extLst>
          </p:cNvPr>
          <p:cNvSpPr/>
          <p:nvPr/>
        </p:nvSpPr>
        <p:spPr>
          <a:xfrm>
            <a:off x="3796408" y="3331249"/>
            <a:ext cx="417444" cy="596347"/>
          </a:xfrm>
          <a:prstGeom prst="rightArrow">
            <a:avLst>
              <a:gd name="adj1" fmla="val 56667"/>
              <a:gd name="adj2" fmla="val 5238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A4EC11B-43E3-4C1A-9826-FB053090E254}"/>
              </a:ext>
            </a:extLst>
          </p:cNvPr>
          <p:cNvSpPr/>
          <p:nvPr/>
        </p:nvSpPr>
        <p:spPr>
          <a:xfrm>
            <a:off x="8594259" y="2576560"/>
            <a:ext cx="305083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①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DOG(x)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MAMMAL(x)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②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DOG(badook)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③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MAMMAL(badook)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④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MAMMAL(x)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</a:t>
            </a:r>
          </a:p>
          <a:p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5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⑤ </a:t>
            </a:r>
            <a:r>
              <a:rPr lang="en-US" altLang="ko-KR" sz="15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MILK(badook)</a:t>
            </a:r>
            <a:endParaRPr lang="ko-KR" altLang="en-US" sz="1500" dirty="0">
              <a:solidFill>
                <a:srgbClr val="00B0F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5267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47027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도출에 의한 증명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A4EC11B-43E3-4C1A-9826-FB053090E254}"/>
              </a:ext>
            </a:extLst>
          </p:cNvPr>
          <p:cNvSpPr/>
          <p:nvPr/>
        </p:nvSpPr>
        <p:spPr>
          <a:xfrm>
            <a:off x="4738599" y="856660"/>
            <a:ext cx="2714801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① </a:t>
            </a:r>
            <a:r>
              <a:rPr lang="en-US" altLang="ko-KR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DOG(x) </a:t>
            </a:r>
            <a:r>
              <a:rPr lang="ko-KR" altLang="en-US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MAMMAL(x)</a:t>
            </a:r>
          </a:p>
          <a:p>
            <a:endParaRPr lang="en-US" altLang="ko-KR" sz="13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② </a:t>
            </a:r>
            <a:r>
              <a:rPr lang="en-US" altLang="ko-KR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DOG(badook)</a:t>
            </a:r>
          </a:p>
          <a:p>
            <a:endParaRPr lang="en-US" altLang="ko-KR" sz="13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③ </a:t>
            </a:r>
            <a:r>
              <a:rPr lang="en-US" altLang="ko-KR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MAMMAL(badook)</a:t>
            </a:r>
          </a:p>
          <a:p>
            <a:endParaRPr lang="en-US" altLang="ko-KR" sz="13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④ </a:t>
            </a:r>
            <a:r>
              <a:rPr lang="en-US" altLang="ko-KR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MAMMAL(x) </a:t>
            </a:r>
            <a:r>
              <a:rPr lang="ko-KR" altLang="en-US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</a:t>
            </a:r>
          </a:p>
          <a:p>
            <a:endParaRPr lang="en-US" altLang="ko-KR" sz="13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13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⑤ </a:t>
            </a:r>
            <a:r>
              <a:rPr lang="en-US" altLang="ko-KR" sz="1300" dirty="0">
                <a:solidFill>
                  <a:srgbClr val="00B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MILK(badook)</a:t>
            </a:r>
            <a:endParaRPr lang="ko-KR" altLang="en-US" sz="1300" dirty="0">
              <a:solidFill>
                <a:srgbClr val="00B0F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635F39A-75AA-40BF-8A16-065E2697B775}"/>
              </a:ext>
            </a:extLst>
          </p:cNvPr>
          <p:cNvSpPr/>
          <p:nvPr/>
        </p:nvSpPr>
        <p:spPr>
          <a:xfrm>
            <a:off x="2995731" y="3921364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①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DOG(x)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MAMMAL(x)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3BACCBC-1628-45E1-8BBE-308863E766AE}"/>
              </a:ext>
            </a:extLst>
          </p:cNvPr>
          <p:cNvSpPr/>
          <p:nvPr/>
        </p:nvSpPr>
        <p:spPr>
          <a:xfrm>
            <a:off x="5911210" y="3921364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④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MAMMAL(x)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D490B8A-3B6D-4033-A699-CDB5AF145BD2}"/>
              </a:ext>
            </a:extLst>
          </p:cNvPr>
          <p:cNvSpPr/>
          <p:nvPr/>
        </p:nvSpPr>
        <p:spPr>
          <a:xfrm>
            <a:off x="4454418" y="4946500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⑥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DOG(x)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2F51F49-A708-488B-B826-E1A59CBD6ED6}"/>
              </a:ext>
            </a:extLst>
          </p:cNvPr>
          <p:cNvCxnSpPr>
            <a:stCxn id="2" idx="2"/>
            <a:endCxn id="22" idx="0"/>
          </p:cNvCxnSpPr>
          <p:nvPr/>
        </p:nvCxnSpPr>
        <p:spPr>
          <a:xfrm>
            <a:off x="4322605" y="4383029"/>
            <a:ext cx="1458687" cy="563471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AF8B702-76E3-44D5-8610-9B8FCBD6F2D6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5781292" y="4383029"/>
            <a:ext cx="1456792" cy="563471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BCDE262-381E-4063-8962-3DAB87BABCAC}"/>
              </a:ext>
            </a:extLst>
          </p:cNvPr>
          <p:cNvSpPr txBox="1"/>
          <p:nvPr/>
        </p:nvSpPr>
        <p:spPr>
          <a:xfrm>
            <a:off x="5245203" y="3331140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도출 법칙</a:t>
            </a:r>
          </a:p>
        </p:txBody>
      </p:sp>
      <p:sp>
        <p:nvSpPr>
          <p:cNvPr id="32" name="화살표: 아래쪽 31">
            <a:extLst>
              <a:ext uri="{FF2B5EF4-FFF2-40B4-BE49-F238E27FC236}">
                <a16:creationId xmlns:a16="http://schemas.microsoft.com/office/drawing/2014/main" id="{24AB2500-7D56-4357-9189-B1B5AC38EDE4}"/>
              </a:ext>
            </a:extLst>
          </p:cNvPr>
          <p:cNvSpPr/>
          <p:nvPr/>
        </p:nvSpPr>
        <p:spPr>
          <a:xfrm>
            <a:off x="5496339" y="5774635"/>
            <a:ext cx="599661" cy="461665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6A5A35-3E6F-4216-96C2-20946D6A6990}"/>
              </a:ext>
            </a:extLst>
          </p:cNvPr>
          <p:cNvSpPr txBox="1"/>
          <p:nvPr/>
        </p:nvSpPr>
        <p:spPr>
          <a:xfrm>
            <a:off x="5496339" y="4526264"/>
            <a:ext cx="6078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합치기</a:t>
            </a:r>
          </a:p>
        </p:txBody>
      </p:sp>
    </p:spTree>
    <p:extLst>
      <p:ext uri="{BB962C8B-B14F-4D97-AF65-F5344CB8AC3E}">
        <p14:creationId xmlns:p14="http://schemas.microsoft.com/office/powerpoint/2010/main" val="24282359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45FB109B-C871-4579-9291-44157E3ED4A1}"/>
              </a:ext>
            </a:extLst>
          </p:cNvPr>
          <p:cNvSpPr/>
          <p:nvPr/>
        </p:nvSpPr>
        <p:spPr>
          <a:xfrm>
            <a:off x="3083764" y="2562363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⑥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DOG(x)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79934D7-327C-4ADF-955F-5AE49ACCA0B0}"/>
              </a:ext>
            </a:extLst>
          </p:cNvPr>
          <p:cNvSpPr/>
          <p:nvPr/>
        </p:nvSpPr>
        <p:spPr>
          <a:xfrm>
            <a:off x="5999243" y="2562363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② </a:t>
            </a:r>
            <a:r>
              <a:rPr lang="en-US" altLang="ko-KR" sz="16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DOG(badook)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E604F82-CB24-4EE8-B823-D2723CC09702}"/>
              </a:ext>
            </a:extLst>
          </p:cNvPr>
          <p:cNvSpPr/>
          <p:nvPr/>
        </p:nvSpPr>
        <p:spPr>
          <a:xfrm>
            <a:off x="4641842" y="3485693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MILK(badook)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08A46C84-3B1F-42AD-B269-77C63F85BB3C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4380110" y="3024028"/>
            <a:ext cx="1588606" cy="461665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5B6C7EA1-A986-4917-957D-FC6F2D5EC8F5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5968716" y="3024028"/>
            <a:ext cx="1326874" cy="461665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F85E60F-AFAB-4B9A-9A00-7FF9FE7CA4FC}"/>
              </a:ext>
            </a:extLst>
          </p:cNvPr>
          <p:cNvSpPr/>
          <p:nvPr/>
        </p:nvSpPr>
        <p:spPr>
          <a:xfrm>
            <a:off x="3083764" y="559063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①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DOG(x)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MAMMAL(x)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3EEDB25-17AC-48FD-BEE1-69DD2651B7BB}"/>
              </a:ext>
            </a:extLst>
          </p:cNvPr>
          <p:cNvSpPr/>
          <p:nvPr/>
        </p:nvSpPr>
        <p:spPr>
          <a:xfrm>
            <a:off x="5999243" y="559063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④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MAMMAL(x)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585BC43-5309-4EAA-BB58-DE2321421DD2}"/>
              </a:ext>
            </a:extLst>
          </p:cNvPr>
          <p:cNvSpPr/>
          <p:nvPr/>
        </p:nvSpPr>
        <p:spPr>
          <a:xfrm>
            <a:off x="4542451" y="1454354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⑥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 DOG(x)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∨ </a:t>
            </a:r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MILK(x) </a:t>
            </a:r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endParaRPr lang="en-US" altLang="ko-KR" sz="15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61FC46F8-37E1-4F3E-A183-07CA8ED77537}"/>
              </a:ext>
            </a:extLst>
          </p:cNvPr>
          <p:cNvCxnSpPr>
            <a:stCxn id="17" idx="2"/>
            <a:endCxn id="19" idx="0"/>
          </p:cNvCxnSpPr>
          <p:nvPr/>
        </p:nvCxnSpPr>
        <p:spPr>
          <a:xfrm>
            <a:off x="4410638" y="1020728"/>
            <a:ext cx="1458687" cy="43362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A6E845A-CC17-4A03-91C2-54A04FC41514}"/>
              </a:ext>
            </a:extLst>
          </p:cNvPr>
          <p:cNvCxnSpPr>
            <a:stCxn id="18" idx="2"/>
            <a:endCxn id="19" idx="0"/>
          </p:cNvCxnSpPr>
          <p:nvPr/>
        </p:nvCxnSpPr>
        <p:spPr>
          <a:xfrm flipH="1">
            <a:off x="5869325" y="1020728"/>
            <a:ext cx="1456792" cy="43362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7F43CD5-8EA6-4A6A-BE41-035AB7E2FEF5}"/>
              </a:ext>
            </a:extLst>
          </p:cNvPr>
          <p:cNvSpPr/>
          <p:nvPr/>
        </p:nvSpPr>
        <p:spPr>
          <a:xfrm>
            <a:off x="3083764" y="4612719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MILK(badook)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18C099D-EBBE-4348-9845-35099D5C133D}"/>
              </a:ext>
            </a:extLst>
          </p:cNvPr>
          <p:cNvSpPr/>
          <p:nvPr/>
        </p:nvSpPr>
        <p:spPr>
          <a:xfrm>
            <a:off x="5999243" y="4612719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⑤ </a:t>
            </a:r>
            <a:r>
              <a:rPr lang="en-US" altLang="ko-KR" sz="16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¬MILK(badook)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55E41C4-B360-4F72-9B2D-33C6D625F82A}"/>
              </a:ext>
            </a:extLst>
          </p:cNvPr>
          <p:cNvSpPr/>
          <p:nvPr/>
        </p:nvSpPr>
        <p:spPr>
          <a:xfrm>
            <a:off x="4641842" y="5536049"/>
            <a:ext cx="2653747" cy="46166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NIL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DEA01816-125F-4D3C-B368-9ABC87D0A2F8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4380110" y="5074384"/>
            <a:ext cx="1588606" cy="461665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E87DAE6E-7C25-45BB-8172-188BC35124F9}"/>
              </a:ext>
            </a:extLst>
          </p:cNvPr>
          <p:cNvCxnSpPr>
            <a:cxnSpLocks/>
            <a:endCxn id="35" idx="0"/>
          </p:cNvCxnSpPr>
          <p:nvPr/>
        </p:nvCxnSpPr>
        <p:spPr>
          <a:xfrm flipH="1">
            <a:off x="5968716" y="5074384"/>
            <a:ext cx="1326874" cy="461665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406B1DB-BAA1-4F67-8D9C-1EF48CA1AC2A}"/>
              </a:ext>
            </a:extLst>
          </p:cNvPr>
          <p:cNvSpPr txBox="1"/>
          <p:nvPr/>
        </p:nvSpPr>
        <p:spPr>
          <a:xfrm>
            <a:off x="3339547" y="3116361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{ x/badook }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09823E-F221-4196-A56E-763A3C3793D4}"/>
              </a:ext>
            </a:extLst>
          </p:cNvPr>
          <p:cNvSpPr txBox="1"/>
          <p:nvPr/>
        </p:nvSpPr>
        <p:spPr>
          <a:xfrm>
            <a:off x="7583557" y="1583352"/>
            <a:ext cx="18421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전 단계에서 만들었던 문장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45BFE874-1416-48CD-A111-96DC9C6B52EC}"/>
              </a:ext>
            </a:extLst>
          </p:cNvPr>
          <p:cNvCxnSpPr>
            <a:stCxn id="19" idx="3"/>
          </p:cNvCxnSpPr>
          <p:nvPr/>
        </p:nvCxnSpPr>
        <p:spPr>
          <a:xfrm flipV="1">
            <a:off x="7196198" y="1685186"/>
            <a:ext cx="387359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B9C8CC-55B4-4AA6-ADF1-277AD645B309}"/>
              </a:ext>
            </a:extLst>
          </p:cNvPr>
          <p:cNvSpPr txBox="1"/>
          <p:nvPr/>
        </p:nvSpPr>
        <p:spPr>
          <a:xfrm>
            <a:off x="2782881" y="3402875"/>
            <a:ext cx="1779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x</a:t>
            </a:r>
            <a:r>
              <a:rPr lang="ko-KR" altLang="en-US" sz="1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를 </a:t>
            </a:r>
            <a:r>
              <a:rPr lang="en-US" altLang="ko-KR" sz="1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badook</a:t>
            </a:r>
            <a:r>
              <a:rPr lang="ko-KR" altLang="en-US" sz="1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으로 단일화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CDCBDD-43DD-401D-A8D8-B9CA77FD8A06}"/>
              </a:ext>
            </a:extLst>
          </p:cNvPr>
          <p:cNvSpPr txBox="1"/>
          <p:nvPr/>
        </p:nvSpPr>
        <p:spPr>
          <a:xfrm>
            <a:off x="3988040" y="6298937"/>
            <a:ext cx="37625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NIL</a:t>
            </a:r>
            <a:r>
              <a:rPr lang="ko-KR" altLang="en-US" sz="1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값이 도출된다면 증명하고자 하는 것은 참이라는 결론</a:t>
            </a:r>
          </a:p>
        </p:txBody>
      </p:sp>
    </p:spTree>
    <p:extLst>
      <p:ext uri="{BB962C8B-B14F-4D97-AF65-F5344CB8AC3E}">
        <p14:creationId xmlns:p14="http://schemas.microsoft.com/office/powerpoint/2010/main" val="41179162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959BBAD6-E197-4F1A-8504-07AD262791F1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13EE16-3E27-4B89-91FD-4C5D1B580D1D}"/>
              </a:ext>
            </a:extLst>
          </p:cNvPr>
          <p:cNvSpPr txBox="1"/>
          <p:nvPr/>
        </p:nvSpPr>
        <p:spPr>
          <a:xfrm>
            <a:off x="167338" y="564272"/>
            <a:ext cx="8515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프롤로그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18F40FE-C9F3-4021-9DAA-C589286F5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864" y="1605755"/>
            <a:ext cx="6430272" cy="34675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5F61A9-5460-4434-86A5-C3F6D56FB685}"/>
              </a:ext>
            </a:extLst>
          </p:cNvPr>
          <p:cNvSpPr txBox="1"/>
          <p:nvPr/>
        </p:nvSpPr>
        <p:spPr>
          <a:xfrm>
            <a:off x="3625900" y="5347253"/>
            <a:ext cx="4940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Download</a:t>
            </a:r>
            <a:r>
              <a:rPr lang="ko-KR" altLang="en-US" dirty="0">
                <a:solidFill>
                  <a:srgbClr val="FFC0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</a:t>
            </a:r>
            <a:r>
              <a:rPr lang="en-US" altLang="ko-KR" dirty="0">
                <a:solidFill>
                  <a:srgbClr val="FFC000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:</a:t>
            </a:r>
            <a:r>
              <a:rPr lang="ko-KR" altLang="en-US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https://www.swi-prolog.org/</a:t>
            </a:r>
            <a:endParaRPr lang="ko-KR" altLang="en-US" dirty="0">
              <a:solidFill>
                <a:schemeClr val="bg1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09932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959BBAD6-E197-4F1A-8504-07AD262791F1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13EE16-3E27-4B89-91FD-4C5D1B580D1D}"/>
              </a:ext>
            </a:extLst>
          </p:cNvPr>
          <p:cNvSpPr txBox="1"/>
          <p:nvPr/>
        </p:nvSpPr>
        <p:spPr>
          <a:xfrm>
            <a:off x="167338" y="564272"/>
            <a:ext cx="8515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프롤로그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D63EDAF-9C72-4FC8-A78A-35AB7C829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713" y="1052659"/>
            <a:ext cx="5812573" cy="47526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9CD129-B640-4652-9BD0-C2A9FB84509E}"/>
              </a:ext>
            </a:extLst>
          </p:cNvPr>
          <p:cNvSpPr txBox="1"/>
          <p:nvPr/>
        </p:nvSpPr>
        <p:spPr>
          <a:xfrm>
            <a:off x="1847303" y="6021591"/>
            <a:ext cx="8497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1.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[File]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–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[New]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를 실행한  뒤 파일명을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[main.pl]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로 설정하고 다음과 같이 코드 작성</a:t>
            </a:r>
          </a:p>
        </p:txBody>
      </p:sp>
    </p:spTree>
    <p:extLst>
      <p:ext uri="{BB962C8B-B14F-4D97-AF65-F5344CB8AC3E}">
        <p14:creationId xmlns:p14="http://schemas.microsoft.com/office/powerpoint/2010/main" val="12502418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959BBAD6-E197-4F1A-8504-07AD262791F1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13EE16-3E27-4B89-91FD-4C5D1B580D1D}"/>
              </a:ext>
            </a:extLst>
          </p:cNvPr>
          <p:cNvSpPr txBox="1"/>
          <p:nvPr/>
        </p:nvSpPr>
        <p:spPr>
          <a:xfrm>
            <a:off x="167338" y="564272"/>
            <a:ext cx="8515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프롤로그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9CD129-B640-4652-9BD0-C2A9FB84509E}"/>
              </a:ext>
            </a:extLst>
          </p:cNvPr>
          <p:cNvSpPr txBox="1"/>
          <p:nvPr/>
        </p:nvSpPr>
        <p:spPr>
          <a:xfrm>
            <a:off x="1290613" y="5176764"/>
            <a:ext cx="9610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작성이 완료되면 다시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Prolog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로 돌아와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[File] – [Consult]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를 클릭하여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[main.pl]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파일 불러오기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85EED9-359D-40C8-A86E-7A05192C3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693" y="856660"/>
            <a:ext cx="6921980" cy="39543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56275D-5708-4750-8115-89EE678BD3B4}"/>
              </a:ext>
            </a:extLst>
          </p:cNvPr>
          <p:cNvSpPr txBox="1"/>
          <p:nvPr/>
        </p:nvSpPr>
        <p:spPr>
          <a:xfrm>
            <a:off x="1290612" y="5632008"/>
            <a:ext cx="6638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사진과 같이 참이나 거짓 혹은 조건을 만족하는 문장을 입력해보기 </a:t>
            </a:r>
          </a:p>
        </p:txBody>
      </p:sp>
    </p:spTree>
    <p:extLst>
      <p:ext uri="{BB962C8B-B14F-4D97-AF65-F5344CB8AC3E}">
        <p14:creationId xmlns:p14="http://schemas.microsoft.com/office/powerpoint/2010/main" val="8599739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CFF080-79F8-40CE-9DD6-358B4395AB3B}"/>
              </a:ext>
            </a:extLst>
          </p:cNvPr>
          <p:cNvSpPr txBox="1"/>
          <p:nvPr/>
        </p:nvSpPr>
        <p:spPr>
          <a:xfrm>
            <a:off x="4209105" y="2998113"/>
            <a:ext cx="388022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THANK</a:t>
            </a:r>
            <a:r>
              <a:rPr lang="ko-KR" altLang="en-US" sz="5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sz="50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YOU</a:t>
            </a:r>
            <a:endParaRPr lang="ko-KR" altLang="en-US" sz="50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9756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30356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지식 표현 모델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D6591A-BF0A-47D6-BDEF-DC28CBC6ECC6}"/>
              </a:ext>
            </a:extLst>
          </p:cNvPr>
          <p:cNvSpPr txBox="1"/>
          <p:nvPr/>
        </p:nvSpPr>
        <p:spPr>
          <a:xfrm>
            <a:off x="1977523" y="1888184"/>
            <a:ext cx="173156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선언적 모델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CBA32B-8CDE-40A8-B85C-0C33E99FA607}"/>
              </a:ext>
            </a:extLst>
          </p:cNvPr>
          <p:cNvSpPr txBox="1"/>
          <p:nvPr/>
        </p:nvSpPr>
        <p:spPr>
          <a:xfrm>
            <a:off x="8101594" y="1888184"/>
            <a:ext cx="173156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절차적 모델</a:t>
            </a:r>
            <a:endParaRPr lang="ko-KR" altLang="en-US" sz="25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829B99-F4AB-4A4C-8B88-983D82617425}"/>
              </a:ext>
            </a:extLst>
          </p:cNvPr>
          <p:cNvSpPr txBox="1"/>
          <p:nvPr/>
        </p:nvSpPr>
        <p:spPr>
          <a:xfrm>
            <a:off x="2263659" y="2482054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사실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주장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60C9CA-F013-4E09-A2F7-6DC206BA6CE4}"/>
              </a:ext>
            </a:extLst>
          </p:cNvPr>
          <p:cNvSpPr txBox="1"/>
          <p:nvPr/>
        </p:nvSpPr>
        <p:spPr>
          <a:xfrm>
            <a:off x="8372446" y="2462680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행동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절차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61CFAF4-C7B2-4537-AC33-CC978FB2D0A0}"/>
              </a:ext>
            </a:extLst>
          </p:cNvPr>
          <p:cNvSpPr/>
          <p:nvPr/>
        </p:nvSpPr>
        <p:spPr>
          <a:xfrm>
            <a:off x="7984148" y="3437723"/>
            <a:ext cx="117446" cy="11744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E275E7-358F-4048-9259-09A30552B76A}"/>
              </a:ext>
            </a:extLst>
          </p:cNvPr>
          <p:cNvSpPr txBox="1"/>
          <p:nvPr/>
        </p:nvSpPr>
        <p:spPr>
          <a:xfrm>
            <a:off x="8101594" y="3311780"/>
            <a:ext cx="180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생성규칙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or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규칙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622307CE-B72B-4C26-B671-B4A1FB57A3A6}"/>
              </a:ext>
            </a:extLst>
          </p:cNvPr>
          <p:cNvSpPr/>
          <p:nvPr/>
        </p:nvSpPr>
        <p:spPr>
          <a:xfrm>
            <a:off x="2309291" y="3437724"/>
            <a:ext cx="117446" cy="11744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452537-ACC3-4F56-8F25-1249BFE0F08D}"/>
              </a:ext>
            </a:extLst>
          </p:cNvPr>
          <p:cNvSpPr txBox="1"/>
          <p:nvPr/>
        </p:nvSpPr>
        <p:spPr>
          <a:xfrm>
            <a:off x="2426737" y="331178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술어 논리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5B739E4D-EBBD-4606-B0AE-3D497D372EB0}"/>
              </a:ext>
            </a:extLst>
          </p:cNvPr>
          <p:cNvSpPr/>
          <p:nvPr/>
        </p:nvSpPr>
        <p:spPr>
          <a:xfrm>
            <a:off x="2326990" y="3998135"/>
            <a:ext cx="117446" cy="11744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433E25-015A-4DEC-9C3E-D820C5C852E4}"/>
              </a:ext>
            </a:extLst>
          </p:cNvPr>
          <p:cNvSpPr txBox="1"/>
          <p:nvPr/>
        </p:nvSpPr>
        <p:spPr>
          <a:xfrm>
            <a:off x="2444436" y="3872192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의미망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E0441977-AFE2-4EC4-A9BA-10AD171E8ECE}"/>
              </a:ext>
            </a:extLst>
          </p:cNvPr>
          <p:cNvSpPr/>
          <p:nvPr/>
        </p:nvSpPr>
        <p:spPr>
          <a:xfrm>
            <a:off x="2327053" y="4571079"/>
            <a:ext cx="117446" cy="11744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34AC10-604C-41B0-B49E-447C8E71CA16}"/>
              </a:ext>
            </a:extLst>
          </p:cNvPr>
          <p:cNvSpPr txBox="1"/>
          <p:nvPr/>
        </p:nvSpPr>
        <p:spPr>
          <a:xfrm>
            <a:off x="2444499" y="4445136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프레임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F3039EC-7A28-4FBB-BE10-035470C82409}"/>
              </a:ext>
            </a:extLst>
          </p:cNvPr>
          <p:cNvCxnSpPr/>
          <p:nvPr/>
        </p:nvCxnSpPr>
        <p:spPr>
          <a:xfrm>
            <a:off x="5846617" y="951345"/>
            <a:ext cx="0" cy="53386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09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  <p:bldP spid="23" grpId="0" animBg="1"/>
      <p:bldP spid="24" grpId="0"/>
      <p:bldP spid="25" grpId="0" animBg="1"/>
      <p:bldP spid="26" grpId="0"/>
      <p:bldP spid="27" grpId="0" animBg="1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277434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규칙 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or 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생성규칙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(Production Rule)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38E327-40E5-4D4D-A49B-4A9CD8FDA680}"/>
              </a:ext>
            </a:extLst>
          </p:cNvPr>
          <p:cNvSpPr txBox="1"/>
          <p:nvPr/>
        </p:nvSpPr>
        <p:spPr>
          <a:xfrm>
            <a:off x="2789382" y="1995052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규칙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#1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454C48-23EB-484A-A48E-2E4A5AC707F1}"/>
              </a:ext>
            </a:extLst>
          </p:cNvPr>
          <p:cNvSpPr txBox="1"/>
          <p:nvPr/>
        </p:nvSpPr>
        <p:spPr>
          <a:xfrm>
            <a:off x="4382097" y="1995052"/>
            <a:ext cx="31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IF</a:t>
            </a: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                비가 온다</a:t>
            </a:r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THEN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         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우산을 가져간다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093850-BA9E-49B9-9D14-EA0434E261AD}"/>
              </a:ext>
            </a:extLst>
          </p:cNvPr>
          <p:cNvSpPr txBox="1"/>
          <p:nvPr/>
        </p:nvSpPr>
        <p:spPr>
          <a:xfrm>
            <a:off x="2789382" y="3273692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규칙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#2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25BB0F-7D08-45FE-9200-97E3AA192C57}"/>
              </a:ext>
            </a:extLst>
          </p:cNvPr>
          <p:cNvSpPr txBox="1"/>
          <p:nvPr/>
        </p:nvSpPr>
        <p:spPr>
          <a:xfrm>
            <a:off x="4382097" y="3273692"/>
            <a:ext cx="4469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IF</a:t>
            </a: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                프로그램에 버그가 없다</a:t>
            </a:r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THEN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         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프로그램은 올바르게 동작한다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7A8CFE-A62E-4BE8-A47C-1C658807225A}"/>
              </a:ext>
            </a:extLst>
          </p:cNvPr>
          <p:cNvSpPr txBox="1"/>
          <p:nvPr/>
        </p:nvSpPr>
        <p:spPr>
          <a:xfrm>
            <a:off x="2789382" y="4645292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규칙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#3</a:t>
            </a:r>
            <a:endParaRPr lang="ko-KR" altLang="en-US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E3928C-0D9A-430D-8AD1-B543C86FC526}"/>
              </a:ext>
            </a:extLst>
          </p:cNvPr>
          <p:cNvSpPr txBox="1"/>
          <p:nvPr/>
        </p:nvSpPr>
        <p:spPr>
          <a:xfrm>
            <a:off x="4382097" y="4645292"/>
            <a:ext cx="5235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IF</a:t>
            </a: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                습도가 높다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OR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온도가 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30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도 이상이다</a:t>
            </a:r>
            <a:b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THEN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         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에어컨을 가동한다</a:t>
            </a:r>
          </a:p>
        </p:txBody>
      </p:sp>
    </p:spTree>
    <p:extLst>
      <p:ext uri="{BB962C8B-B14F-4D97-AF65-F5344CB8AC3E}">
        <p14:creationId xmlns:p14="http://schemas.microsoft.com/office/powerpoint/2010/main" val="3062724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513BB607-897E-4A7A-9970-8CCBE0C935D0}"/>
              </a:ext>
            </a:extLst>
          </p:cNvPr>
          <p:cNvSpPr/>
          <p:nvPr/>
        </p:nvSpPr>
        <p:spPr>
          <a:xfrm>
            <a:off x="5258288" y="2759242"/>
            <a:ext cx="1381125" cy="1381125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추론</a:t>
            </a:r>
            <a:b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엔진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277434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규칙 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or </a:t>
            </a:r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생성규칙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(Production Rule)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0E9CB93-4A38-4BBE-B436-AA14553FFD97}"/>
              </a:ext>
            </a:extLst>
          </p:cNvPr>
          <p:cNvSpPr/>
          <p:nvPr/>
        </p:nvSpPr>
        <p:spPr>
          <a:xfrm>
            <a:off x="3459818" y="2482515"/>
            <a:ext cx="5791200" cy="1892969"/>
          </a:xfrm>
          <a:prstGeom prst="rect">
            <a:avLst/>
          </a:prstGeom>
          <a:noFill/>
          <a:ln w="28575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FA6BF8-8942-4A07-B3BE-F24B7F98BA46}"/>
              </a:ext>
            </a:extLst>
          </p:cNvPr>
          <p:cNvSpPr txBox="1"/>
          <p:nvPr/>
        </p:nvSpPr>
        <p:spPr>
          <a:xfrm>
            <a:off x="3459818" y="2113183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전문가 시스템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8E31F25-C2CD-49CD-AF09-D3CAFFBDBF4F}"/>
              </a:ext>
            </a:extLst>
          </p:cNvPr>
          <p:cNvSpPr/>
          <p:nvPr/>
        </p:nvSpPr>
        <p:spPr>
          <a:xfrm>
            <a:off x="7358049" y="2759242"/>
            <a:ext cx="1588169" cy="133149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</a:t>
            </a:r>
            <a:b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베이스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CD70CC3-97AF-4422-8A91-61631E3B0198}"/>
              </a:ext>
            </a:extLst>
          </p:cNvPr>
          <p:cNvSpPr/>
          <p:nvPr/>
        </p:nvSpPr>
        <p:spPr>
          <a:xfrm>
            <a:off x="3828786" y="2711115"/>
            <a:ext cx="641684" cy="142774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UI</a:t>
            </a:r>
            <a:endParaRPr lang="ko-KR" altLang="en-US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A312F6C0-2E19-4DE6-872D-366AD42E7433}"/>
              </a:ext>
            </a:extLst>
          </p:cNvPr>
          <p:cNvSpPr/>
          <p:nvPr/>
        </p:nvSpPr>
        <p:spPr>
          <a:xfrm>
            <a:off x="4598806" y="2951747"/>
            <a:ext cx="824093" cy="20659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92CFE1BD-0556-4DE1-9539-635DBDBE895D}"/>
              </a:ext>
            </a:extLst>
          </p:cNvPr>
          <p:cNvSpPr/>
          <p:nvPr/>
        </p:nvSpPr>
        <p:spPr>
          <a:xfrm rot="10800000">
            <a:off x="4574743" y="3748431"/>
            <a:ext cx="848156" cy="20659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80E78130-3458-4B96-88F9-BD397AB5B013}"/>
              </a:ext>
            </a:extLst>
          </p:cNvPr>
          <p:cNvSpPr/>
          <p:nvPr/>
        </p:nvSpPr>
        <p:spPr>
          <a:xfrm>
            <a:off x="2965045" y="2951747"/>
            <a:ext cx="735404" cy="20659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3D0C57F8-6350-4099-A453-4879EAC402D7}"/>
              </a:ext>
            </a:extLst>
          </p:cNvPr>
          <p:cNvSpPr/>
          <p:nvPr/>
        </p:nvSpPr>
        <p:spPr>
          <a:xfrm rot="10800000">
            <a:off x="2940982" y="3748431"/>
            <a:ext cx="735403" cy="20659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8B459BF6-979E-4028-AEA1-9934AEE1E469}"/>
              </a:ext>
            </a:extLst>
          </p:cNvPr>
          <p:cNvSpPr/>
          <p:nvPr/>
        </p:nvSpPr>
        <p:spPr>
          <a:xfrm rot="10800000">
            <a:off x="6884807" y="3321689"/>
            <a:ext cx="417094" cy="20659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B5098-3C74-48F9-BEA5-2221AF312BD8}"/>
              </a:ext>
            </a:extLst>
          </p:cNvPr>
          <p:cNvSpPr txBox="1"/>
          <p:nvPr/>
        </p:nvSpPr>
        <p:spPr>
          <a:xfrm>
            <a:off x="1631785" y="211124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C000"/>
                </a:solidFill>
              </a:rPr>
              <a:t>사용자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F0CB15-9F45-463F-9582-952909724DD9}"/>
              </a:ext>
            </a:extLst>
          </p:cNvPr>
          <p:cNvSpPr txBox="1"/>
          <p:nvPr/>
        </p:nvSpPr>
        <p:spPr>
          <a:xfrm>
            <a:off x="2795121" y="263261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질의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1FA60D-5A74-4B73-943B-C91D3CFC25D2}"/>
              </a:ext>
            </a:extLst>
          </p:cNvPr>
          <p:cNvSpPr txBox="1"/>
          <p:nvPr/>
        </p:nvSpPr>
        <p:spPr>
          <a:xfrm>
            <a:off x="2801455" y="40115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답변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49952B5-D7E4-400D-83D1-8EC708BA38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70" y="2592169"/>
            <a:ext cx="1764994" cy="176499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55205A4-4A2D-474D-A49B-8CBCDB948EB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545" y="2593404"/>
            <a:ext cx="1782080" cy="178208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AC91364-2FCB-47E8-A69C-6B93B5BBA48A}"/>
              </a:ext>
            </a:extLst>
          </p:cNvPr>
          <p:cNvSpPr txBox="1"/>
          <p:nvPr/>
        </p:nvSpPr>
        <p:spPr>
          <a:xfrm>
            <a:off x="9683052" y="211124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C000"/>
                </a:solidFill>
              </a:rPr>
              <a:t>전문가</a:t>
            </a:r>
          </a:p>
        </p:txBody>
      </p:sp>
      <p:cxnSp>
        <p:nvCxnSpPr>
          <p:cNvPr id="22" name="연결선: 구부러짐 21">
            <a:extLst>
              <a:ext uri="{FF2B5EF4-FFF2-40B4-BE49-F238E27FC236}">
                <a16:creationId xmlns:a16="http://schemas.microsoft.com/office/drawing/2014/main" id="{F445AD40-30CD-4E52-BA3F-B8C2FD49A8BC}"/>
              </a:ext>
            </a:extLst>
          </p:cNvPr>
          <p:cNvCxnSpPr>
            <a:cxnSpLocks/>
            <a:stCxn id="23" idx="0"/>
            <a:endCxn id="29" idx="0"/>
          </p:cNvCxnSpPr>
          <p:nvPr/>
        </p:nvCxnSpPr>
        <p:spPr>
          <a:xfrm rot="16200000" flipH="1" flipV="1">
            <a:off x="8810852" y="1474725"/>
            <a:ext cx="674264" cy="1947300"/>
          </a:xfrm>
          <a:prstGeom prst="curvedConnector3">
            <a:avLst>
              <a:gd name="adj1" fmla="val -50297"/>
            </a:avLst>
          </a:prstGeom>
          <a:ln w="38100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24CD8A5-4A52-403C-9DF6-2CE2C5EA652A}"/>
              </a:ext>
            </a:extLst>
          </p:cNvPr>
          <p:cNvSpPr/>
          <p:nvPr/>
        </p:nvSpPr>
        <p:spPr>
          <a:xfrm>
            <a:off x="7807569" y="2785507"/>
            <a:ext cx="733530" cy="2305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262B02B-4A22-4ACF-93AB-37BF96B5F4C6}"/>
              </a:ext>
            </a:extLst>
          </p:cNvPr>
          <p:cNvSpPr txBox="1"/>
          <p:nvPr/>
        </p:nvSpPr>
        <p:spPr>
          <a:xfrm>
            <a:off x="7631003" y="6481186"/>
            <a:ext cx="441338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전문가시스템에 대한 자세한 설명은 교재 </a:t>
            </a:r>
            <a:r>
              <a:rPr lang="en-US" altLang="ko-KR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CHAP 4</a:t>
            </a:r>
            <a:r>
              <a:rPr lang="ko-KR" altLang="en-US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에</a:t>
            </a:r>
            <a:r>
              <a:rPr lang="en-US" altLang="ko-KR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ko-KR" altLang="en-US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있습니다</a:t>
            </a:r>
            <a:r>
              <a:rPr lang="en-US" altLang="ko-KR" sz="13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!</a:t>
            </a:r>
            <a:endParaRPr lang="ko-KR" altLang="en-US" sz="13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24A994-19A9-448C-A7E0-2687AD4013E6}"/>
              </a:ext>
            </a:extLst>
          </p:cNvPr>
          <p:cNvSpPr txBox="1"/>
          <p:nvPr/>
        </p:nvSpPr>
        <p:spPr>
          <a:xfrm>
            <a:off x="8394412" y="1363324"/>
            <a:ext cx="1507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전문가의 지식</a:t>
            </a:r>
          </a:p>
        </p:txBody>
      </p:sp>
    </p:spTree>
    <p:extLst>
      <p:ext uri="{BB962C8B-B14F-4D97-AF65-F5344CB8AC3E}">
        <p14:creationId xmlns:p14="http://schemas.microsoft.com/office/powerpoint/2010/main" val="731533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217668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의미망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(Semantic Network)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C73394E7-A45A-4921-9D16-5056A6823BC7}"/>
              </a:ext>
            </a:extLst>
          </p:cNvPr>
          <p:cNvGrpSpPr/>
          <p:nvPr/>
        </p:nvGrpSpPr>
        <p:grpSpPr>
          <a:xfrm>
            <a:off x="2945313" y="1364206"/>
            <a:ext cx="6094154" cy="3650461"/>
            <a:chOff x="2945313" y="1364206"/>
            <a:chExt cx="6094154" cy="365046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9ADA496-9402-46F5-BEA9-41520B08F365}"/>
                </a:ext>
              </a:extLst>
            </p:cNvPr>
            <p:cNvSpPr txBox="1"/>
            <p:nvPr/>
          </p:nvSpPr>
          <p:spPr>
            <a:xfrm>
              <a:off x="5376378" y="2875002"/>
              <a:ext cx="1008609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Mammal</a:t>
              </a:r>
              <a:b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</a:b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포유류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cxnSp>
          <p:nvCxnSpPr>
            <p:cNvPr id="4" name="직선 화살표 연결선 3">
              <a:extLst>
                <a:ext uri="{FF2B5EF4-FFF2-40B4-BE49-F238E27FC236}">
                  <a16:creationId xmlns:a16="http://schemas.microsoft.com/office/drawing/2014/main" id="{04D808F7-6871-459E-94AF-2C88F6190FBA}"/>
                </a:ext>
              </a:extLst>
            </p:cNvPr>
            <p:cNvCxnSpPr/>
            <p:nvPr/>
          </p:nvCxnSpPr>
          <p:spPr>
            <a:xfrm flipH="1" flipV="1">
              <a:off x="4592097" y="2090721"/>
              <a:ext cx="784281" cy="784281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015E65-7752-4BB4-8171-28C252F9205A}"/>
                </a:ext>
              </a:extLst>
            </p:cNvPr>
            <p:cNvSpPr txBox="1"/>
            <p:nvPr/>
          </p:nvSpPr>
          <p:spPr>
            <a:xfrm>
              <a:off x="4036383" y="1507134"/>
              <a:ext cx="998350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Vertebra</a:t>
              </a:r>
              <a:b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</a:b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척추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61DBC073-3DA2-4FD8-AAFA-2CA79B4381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6968" y="1969477"/>
              <a:ext cx="440374" cy="931306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AB1BAFA-F4B8-4341-8225-5E2632561EB9}"/>
                </a:ext>
              </a:extLst>
            </p:cNvPr>
            <p:cNvSpPr txBox="1"/>
            <p:nvPr/>
          </p:nvSpPr>
          <p:spPr>
            <a:xfrm>
              <a:off x="6308378" y="1415479"/>
              <a:ext cx="85792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Cat</a:t>
              </a:r>
              <a:b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</a:b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고양이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A3AFC63D-244A-4212-A269-12F5643A83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6305" y="1698760"/>
              <a:ext cx="1273645" cy="1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69E12D7-5AF6-461D-B35C-3DC9A93B1697}"/>
                </a:ext>
              </a:extLst>
            </p:cNvPr>
            <p:cNvSpPr txBox="1"/>
            <p:nvPr/>
          </p:nvSpPr>
          <p:spPr>
            <a:xfrm>
              <a:off x="8534199" y="1410372"/>
              <a:ext cx="50526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Fur</a:t>
              </a:r>
              <a:b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</a:b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털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72855D7C-9155-4443-9E84-D332F351D9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7422" y="3151660"/>
              <a:ext cx="1653753" cy="1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B0EF24-1624-47A3-9EBF-1E0E324C6C8C}"/>
                </a:ext>
              </a:extLst>
            </p:cNvPr>
            <p:cNvSpPr txBox="1"/>
            <p:nvPr/>
          </p:nvSpPr>
          <p:spPr>
            <a:xfrm>
              <a:off x="8144844" y="2874661"/>
              <a:ext cx="622799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Bear</a:t>
              </a:r>
            </a:p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곰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C0D37797-20E5-4FA9-9C06-BA436EDEB49D}"/>
                </a:ext>
              </a:extLst>
            </p:cNvPr>
            <p:cNvCxnSpPr>
              <a:cxnSpLocks/>
              <a:endCxn id="17" idx="2"/>
            </p:cNvCxnSpPr>
            <p:nvPr/>
          </p:nvCxnSpPr>
          <p:spPr>
            <a:xfrm flipV="1">
              <a:off x="8456243" y="1964370"/>
              <a:ext cx="330590" cy="935330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1A75639-BF5B-4EDC-ABAB-B11796C2F7F6}"/>
                </a:ext>
              </a:extLst>
            </p:cNvPr>
            <p:cNvSpPr txBox="1"/>
            <p:nvPr/>
          </p:nvSpPr>
          <p:spPr>
            <a:xfrm>
              <a:off x="2945313" y="2916523"/>
              <a:ext cx="84991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Animal</a:t>
              </a:r>
              <a:b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</a:b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동물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654EF88B-3700-4EAE-A773-2C83BD43CB0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95226" y="3193522"/>
              <a:ext cx="1653753" cy="1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246345C-8C52-4354-9B4F-2F80B48E0E0A}"/>
                </a:ext>
              </a:extLst>
            </p:cNvPr>
            <p:cNvSpPr txBox="1"/>
            <p:nvPr/>
          </p:nvSpPr>
          <p:spPr>
            <a:xfrm>
              <a:off x="3607419" y="4435498"/>
              <a:ext cx="85792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Fish</a:t>
              </a:r>
              <a:b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</a:b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물고기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B98C9A09-DF6C-4492-BD7A-EB92229F6941}"/>
                </a:ext>
              </a:extLst>
            </p:cNvPr>
            <p:cNvCxnSpPr>
              <a:cxnSpLocks/>
              <a:stCxn id="28" idx="0"/>
            </p:cNvCxnSpPr>
            <p:nvPr/>
          </p:nvCxnSpPr>
          <p:spPr>
            <a:xfrm flipH="1" flipV="1">
              <a:off x="3442279" y="3512044"/>
              <a:ext cx="594104" cy="923454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B077989-FC64-4F7C-8B75-143B9EAD1D5A}"/>
                </a:ext>
              </a:extLst>
            </p:cNvPr>
            <p:cNvSpPr txBox="1"/>
            <p:nvPr/>
          </p:nvSpPr>
          <p:spPr>
            <a:xfrm>
              <a:off x="5792797" y="4460669"/>
              <a:ext cx="74033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Water</a:t>
              </a:r>
              <a:b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</a:b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물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55FFDAEA-2847-4FA5-B362-6049031B33FD}"/>
                </a:ext>
              </a:extLst>
            </p:cNvPr>
            <p:cNvCxnSpPr>
              <a:cxnSpLocks/>
            </p:cNvCxnSpPr>
            <p:nvPr/>
          </p:nvCxnSpPr>
          <p:spPr>
            <a:xfrm>
              <a:off x="4465346" y="4712497"/>
              <a:ext cx="1312456" cy="0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4548374-82BC-4B62-B267-DE74AFB72018}"/>
                </a:ext>
              </a:extLst>
            </p:cNvPr>
            <p:cNvSpPr txBox="1"/>
            <p:nvPr/>
          </p:nvSpPr>
          <p:spPr>
            <a:xfrm>
              <a:off x="7256697" y="3881500"/>
              <a:ext cx="93991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Whale</a:t>
              </a:r>
              <a:b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</a:b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고래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EF165B3C-06B7-4147-AE57-538D6366E3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7422" y="4435498"/>
              <a:ext cx="1008552" cy="302170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D46EACEB-90D2-405C-8611-A94D13EABD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96968" y="3428659"/>
              <a:ext cx="1074003" cy="503793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7C8B9F4-D74C-4502-BA2F-810A7A945DD0}"/>
                </a:ext>
              </a:extLst>
            </p:cNvPr>
            <p:cNvSpPr txBox="1"/>
            <p:nvPr/>
          </p:nvSpPr>
          <p:spPr>
            <a:xfrm>
              <a:off x="4468413" y="2358954"/>
              <a:ext cx="49084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has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2FC79F4-62C3-422E-B00E-27C286F7A56D}"/>
                </a:ext>
              </a:extLst>
            </p:cNvPr>
            <p:cNvSpPr txBox="1"/>
            <p:nvPr/>
          </p:nvSpPr>
          <p:spPr>
            <a:xfrm>
              <a:off x="7557707" y="1364206"/>
              <a:ext cx="49084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has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D6195B8-A1FF-4FE5-B6A1-BAF1CE0A200F}"/>
                </a:ext>
              </a:extLst>
            </p:cNvPr>
            <p:cNvSpPr txBox="1"/>
            <p:nvPr/>
          </p:nvSpPr>
          <p:spPr>
            <a:xfrm>
              <a:off x="8144844" y="2249702"/>
              <a:ext cx="49084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has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4806622-E41A-4B78-920E-B9D5E806D18A}"/>
                </a:ext>
              </a:extLst>
            </p:cNvPr>
            <p:cNvSpPr txBox="1"/>
            <p:nvPr/>
          </p:nvSpPr>
          <p:spPr>
            <a:xfrm>
              <a:off x="6026315" y="2210373"/>
              <a:ext cx="47000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is a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C1D56091-3DC3-47A9-8BD7-50AF02D402C6}"/>
                </a:ext>
              </a:extLst>
            </p:cNvPr>
            <p:cNvSpPr txBox="1"/>
            <p:nvPr/>
          </p:nvSpPr>
          <p:spPr>
            <a:xfrm>
              <a:off x="7142530" y="2845187"/>
              <a:ext cx="47000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i</a:t>
              </a:r>
              <a:r>
                <a:rPr lang="en-US" altLang="ko-KR" sz="150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s 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a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90D40AA-E10D-4468-BA46-38138A50BEE8}"/>
                </a:ext>
              </a:extLst>
            </p:cNvPr>
            <p:cNvSpPr txBox="1"/>
            <p:nvPr/>
          </p:nvSpPr>
          <p:spPr>
            <a:xfrm>
              <a:off x="6326402" y="3596498"/>
              <a:ext cx="470000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i</a:t>
              </a:r>
              <a:r>
                <a:rPr lang="en-US" altLang="ko-KR" sz="150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s </a:t>
              </a:r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a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F2ACCDE-B3E7-4DA9-86D0-901A452C9A45}"/>
                </a:ext>
              </a:extLst>
            </p:cNvPr>
            <p:cNvSpPr txBox="1"/>
            <p:nvPr/>
          </p:nvSpPr>
          <p:spPr>
            <a:xfrm>
              <a:off x="3824375" y="3812189"/>
              <a:ext cx="58381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is an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69983F1-B0BC-4262-8A46-6B1F5D9B55CA}"/>
                </a:ext>
              </a:extLst>
            </p:cNvPr>
            <p:cNvSpPr txBox="1"/>
            <p:nvPr/>
          </p:nvSpPr>
          <p:spPr>
            <a:xfrm>
              <a:off x="4225021" y="2839056"/>
              <a:ext cx="58381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is an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9E099D8-8E2C-4D4A-8883-38F872355829}"/>
                </a:ext>
              </a:extLst>
            </p:cNvPr>
            <p:cNvSpPr txBox="1"/>
            <p:nvPr/>
          </p:nvSpPr>
          <p:spPr>
            <a:xfrm>
              <a:off x="4739459" y="4389332"/>
              <a:ext cx="777777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lives in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F634B5E-2E49-4AC0-93C0-BDF3DEBD4732}"/>
                </a:ext>
              </a:extLst>
            </p:cNvPr>
            <p:cNvSpPr txBox="1"/>
            <p:nvPr/>
          </p:nvSpPr>
          <p:spPr>
            <a:xfrm>
              <a:off x="6808689" y="4611433"/>
              <a:ext cx="777777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Noto Sans CJK KR Light" panose="020B0300000000000000" pitchFamily="34" charset="-127"/>
                  <a:ea typeface="Noto Sans CJK KR Light" panose="020B0300000000000000" pitchFamily="34" charset="-127"/>
                </a:rPr>
                <a:t>lives in</a:t>
              </a:r>
              <a:endParaRPr lang="ko-KR" altLang="en-US" sz="15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endParaRPr>
            </a:p>
          </p:txBody>
        </p:sp>
      </p:grp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7864EF2-737E-4A14-A0BF-BB99871EB68A}"/>
              </a:ext>
            </a:extLst>
          </p:cNvPr>
          <p:cNvSpPr/>
          <p:nvPr/>
        </p:nvSpPr>
        <p:spPr>
          <a:xfrm>
            <a:off x="6327858" y="1447314"/>
            <a:ext cx="814672" cy="490017"/>
          </a:xfrm>
          <a:prstGeom prst="rect">
            <a:avLst/>
          </a:prstGeom>
          <a:noFill/>
          <a:ln w="28575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E5DD743-6A27-4509-BC0E-6F19A8F801B9}"/>
              </a:ext>
            </a:extLst>
          </p:cNvPr>
          <p:cNvSpPr txBox="1"/>
          <p:nvPr/>
        </p:nvSpPr>
        <p:spPr>
          <a:xfrm>
            <a:off x="6153986" y="1107458"/>
            <a:ext cx="116089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노드</a:t>
            </a:r>
            <a:r>
              <a:rPr lang="en-US" altLang="ko-KR" sz="1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(node)</a:t>
            </a:r>
            <a:endParaRPr lang="ko-KR" altLang="en-US" sz="15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599ED10-CAB9-4C79-9D17-4C7FBF1F7961}"/>
              </a:ext>
            </a:extLst>
          </p:cNvPr>
          <p:cNvSpPr txBox="1"/>
          <p:nvPr/>
        </p:nvSpPr>
        <p:spPr>
          <a:xfrm>
            <a:off x="7963596" y="978073"/>
            <a:ext cx="114121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간선</a:t>
            </a:r>
            <a:r>
              <a:rPr lang="en-US" altLang="ko-KR" sz="1500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(edge)</a:t>
            </a:r>
            <a:endParaRPr lang="ko-KR" altLang="en-US" sz="1500" dirty="0">
              <a:solidFill>
                <a:srgbClr val="FFC000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0D4440F4-00CF-405B-BC94-3B419B2E2235}"/>
              </a:ext>
            </a:extLst>
          </p:cNvPr>
          <p:cNvCxnSpPr>
            <a:endCxn id="59" idx="2"/>
          </p:cNvCxnSpPr>
          <p:nvPr/>
        </p:nvCxnSpPr>
        <p:spPr>
          <a:xfrm flipV="1">
            <a:off x="8144844" y="1301238"/>
            <a:ext cx="389357" cy="38613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10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8" grpId="0"/>
      <p:bldP spid="5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25386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프레임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(Frame)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923B76-4F98-4792-A576-CB0C8F05C0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266765"/>
              </p:ext>
            </p:extLst>
          </p:nvPr>
        </p:nvGraphicFramePr>
        <p:xfrm>
          <a:off x="3178793" y="2131060"/>
          <a:ext cx="5403780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41710">
                  <a:extLst>
                    <a:ext uri="{9D8B030D-6E8A-4147-A177-3AD203B41FA5}">
                      <a16:colId xmlns:a16="http://schemas.microsoft.com/office/drawing/2014/main" val="4244786972"/>
                    </a:ext>
                  </a:extLst>
                </a:gridCol>
                <a:gridCol w="3862070">
                  <a:extLst>
                    <a:ext uri="{9D8B030D-6E8A-4147-A177-3AD203B41FA5}">
                      <a16:colId xmlns:a16="http://schemas.microsoft.com/office/drawing/2014/main" val="12125419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슬롯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값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0784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Publisher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인피니티 북스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1687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Title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4387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Author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홍길동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27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Edition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초판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8261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Year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2019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040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pages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700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65897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462A275-D683-429F-A75A-587ED884D686}"/>
              </a:ext>
            </a:extLst>
          </p:cNvPr>
          <p:cNvSpPr txBox="1"/>
          <p:nvPr/>
        </p:nvSpPr>
        <p:spPr>
          <a:xfrm>
            <a:off x="4753611" y="1807895"/>
            <a:ext cx="22541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책을 프레임으로 표현한 예</a:t>
            </a:r>
          </a:p>
        </p:txBody>
      </p:sp>
    </p:spTree>
    <p:extLst>
      <p:ext uri="{BB962C8B-B14F-4D97-AF65-F5344CB8AC3E}">
        <p14:creationId xmlns:p14="http://schemas.microsoft.com/office/powerpoint/2010/main" val="1001099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3F82183-F84C-4AC0-9362-4C574E6821CA}"/>
              </a:ext>
            </a:extLst>
          </p:cNvPr>
          <p:cNvSpPr/>
          <p:nvPr/>
        </p:nvSpPr>
        <p:spPr>
          <a:xfrm>
            <a:off x="167338" y="190078"/>
            <a:ext cx="5713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지식 표현</a:t>
            </a:r>
            <a:r>
              <a:rPr lang="en-US" altLang="ko-KR" sz="21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(Knowledge Representation)</a:t>
            </a:r>
            <a:endParaRPr lang="ko-KR" altLang="en-US" sz="21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BB896A-EBDE-4783-95C2-C1E19D8A9453}"/>
              </a:ext>
            </a:extLst>
          </p:cNvPr>
          <p:cNvSpPr txBox="1"/>
          <p:nvPr/>
        </p:nvSpPr>
        <p:spPr>
          <a:xfrm>
            <a:off x="167338" y="564272"/>
            <a:ext cx="125386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solidFill>
                  <a:schemeClr val="bg1">
                    <a:lumMod val="65000"/>
                  </a:schemeClr>
                </a:solidFill>
              </a:rPr>
              <a:t>프레임</a:t>
            </a:r>
            <a:r>
              <a:rPr lang="en-US" altLang="ko-KR" sz="1300" dirty="0">
                <a:solidFill>
                  <a:schemeClr val="bg1">
                    <a:lumMod val="65000"/>
                  </a:schemeClr>
                </a:solidFill>
              </a:rPr>
              <a:t>(Frame)</a:t>
            </a:r>
            <a:endParaRPr lang="ko-KR" altLang="en-US" sz="1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62A275-D683-429F-A75A-587ED884D686}"/>
              </a:ext>
            </a:extLst>
          </p:cNvPr>
          <p:cNvSpPr txBox="1"/>
          <p:nvPr/>
        </p:nvSpPr>
        <p:spPr>
          <a:xfrm>
            <a:off x="4753611" y="1335626"/>
            <a:ext cx="260680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컴퓨터를 프레임으로 표현한 예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A37195F-389C-47BD-9ED0-ECD51CCF5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263301"/>
              </p:ext>
            </p:extLst>
          </p:nvPr>
        </p:nvGraphicFramePr>
        <p:xfrm>
          <a:off x="2134013" y="1760391"/>
          <a:ext cx="7845999" cy="2392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79817">
                  <a:extLst>
                    <a:ext uri="{9D8B030D-6E8A-4147-A177-3AD203B41FA5}">
                      <a16:colId xmlns:a16="http://schemas.microsoft.com/office/drawing/2014/main" val="3942515104"/>
                    </a:ext>
                  </a:extLst>
                </a:gridCol>
                <a:gridCol w="6066182">
                  <a:extLst>
                    <a:ext uri="{9D8B030D-6E8A-4147-A177-3AD203B41FA5}">
                      <a16:colId xmlns:a16="http://schemas.microsoft.com/office/drawing/2014/main" val="3373683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슬롯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값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217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Name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컴퓨터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8236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Subclass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기계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6732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Types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Default: Desktop</a:t>
                      </a:r>
                      <a:b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</a:b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if-added: Procedure INCREMENT_COMPUTER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712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Speed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Default: fast</a:t>
                      </a:r>
                      <a:b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</a:b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Noto Sans CJK KR Bold" panose="020B0800000000000000" pitchFamily="34" charset="-127"/>
                          <a:ea typeface="Noto Sans CJK KR Bold" panose="020B0800000000000000" pitchFamily="34" charset="-127"/>
                        </a:rPr>
                        <a:t>if-added: Procedure CALCULATE_SPEED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193845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57A9CFA-2841-4C97-9710-AFCB88220DF6}"/>
              </a:ext>
            </a:extLst>
          </p:cNvPr>
          <p:cNvSpPr txBox="1"/>
          <p:nvPr/>
        </p:nvSpPr>
        <p:spPr>
          <a:xfrm>
            <a:off x="2134754" y="4791903"/>
            <a:ext cx="30444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</a:t>
            </a:r>
            <a:r>
              <a:rPr lang="ko-KR" altLang="en-US" sz="2000" b="1" dirty="0">
                <a:solidFill>
                  <a:srgbClr val="FFC00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프로시저의 대표적인 형태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B5B764-BD12-4A44-AF46-AD741055E2AE}"/>
              </a:ext>
            </a:extLst>
          </p:cNvPr>
          <p:cNvSpPr txBox="1"/>
          <p:nvPr/>
        </p:nvSpPr>
        <p:spPr>
          <a:xfrm>
            <a:off x="2395309" y="5161235"/>
            <a:ext cx="72857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if-added :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새로운 정보가 그 슬롯에 추가되어야 할 때 실행</a:t>
            </a:r>
            <a:endParaRPr lang="en-US" altLang="ko-KR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If-deleted :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어떤 값이 슬롯으로부터 제거될 때 실행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슬롯 값도 변경 필요</a:t>
            </a:r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)</a:t>
            </a:r>
          </a:p>
          <a:p>
            <a:r>
              <a:rPr lang="en-US" altLang="ko-KR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- if-needed : </a:t>
            </a:r>
            <a:r>
              <a:rPr lang="ko-KR" altLang="en-US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빈 슬롯에 어떤 값이 필요해질 때에 실행</a:t>
            </a:r>
          </a:p>
        </p:txBody>
      </p:sp>
    </p:spTree>
    <p:extLst>
      <p:ext uri="{BB962C8B-B14F-4D97-AF65-F5344CB8AC3E}">
        <p14:creationId xmlns:p14="http://schemas.microsoft.com/office/powerpoint/2010/main" val="4243929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4707</TotalTime>
  <Words>4045</Words>
  <Application>Microsoft Office PowerPoint</Application>
  <PresentationFormat>와이드스크린</PresentationFormat>
  <Paragraphs>721</Paragraphs>
  <Slides>37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7" baseType="lpstr">
      <vt:lpstr>Noto Sans CJK KR Bold</vt:lpstr>
      <vt:lpstr>Adobe 고딕 Std B</vt:lpstr>
      <vt:lpstr>맑은 고딕</vt:lpstr>
      <vt:lpstr>Kozuka Gothic Pro B</vt:lpstr>
      <vt:lpstr>나눔스퀘어라운드 Bold</vt:lpstr>
      <vt:lpstr>Noto Sans CJK KR Black</vt:lpstr>
      <vt:lpstr>Cambria Math</vt:lpstr>
      <vt:lpstr>Arial</vt:lpstr>
      <vt:lpstr>Noto Sans CJK KR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JungIn Yoon</cp:lastModifiedBy>
  <cp:revision>2116</cp:revision>
  <dcterms:created xsi:type="dcterms:W3CDTF">2018-08-02T07:05:36Z</dcterms:created>
  <dcterms:modified xsi:type="dcterms:W3CDTF">2020-05-24T16:20:16Z</dcterms:modified>
</cp:coreProperties>
</file>

<file path=docProps/thumbnail.jpeg>
</file>